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4" r:id="rId2"/>
    <p:sldId id="271" r:id="rId3"/>
    <p:sldId id="272" r:id="rId4"/>
    <p:sldId id="257" r:id="rId5"/>
    <p:sldId id="259" r:id="rId6"/>
    <p:sldId id="258" r:id="rId7"/>
    <p:sldId id="261" r:id="rId8"/>
    <p:sldId id="263" r:id="rId9"/>
    <p:sldId id="264" r:id="rId10"/>
    <p:sldId id="265" r:id="rId11"/>
    <p:sldId id="273" r:id="rId12"/>
    <p:sldId id="267" r:id="rId13"/>
    <p:sldId id="276" r:id="rId14"/>
    <p:sldId id="268" r:id="rId15"/>
    <p:sldId id="269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776" autoAdjust="0"/>
  </p:normalViewPr>
  <p:slideViewPr>
    <p:cSldViewPr>
      <p:cViewPr varScale="1">
        <p:scale>
          <a:sx n="54" d="100"/>
          <a:sy n="54" d="100"/>
        </p:scale>
        <p:origin x="-18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400" dirty="0"/>
              <a:t>Смертельные случаи по </a:t>
            </a:r>
            <a:r>
              <a:rPr lang="ru-RU" sz="2400" dirty="0" smtClean="0"/>
              <a:t>отраслям </a:t>
            </a:r>
          </a:p>
          <a:p>
            <a:pPr>
              <a:defRPr/>
            </a:pPr>
            <a:r>
              <a:rPr lang="ru-RU" sz="2000" b="0" dirty="0" smtClean="0"/>
              <a:t>за</a:t>
            </a:r>
            <a:r>
              <a:rPr lang="ru-RU" sz="2000" b="0" baseline="0" dirty="0" smtClean="0"/>
              <a:t> 2014 год</a:t>
            </a:r>
            <a:endParaRPr lang="ru-RU" sz="2000" b="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582721271853455E-2"/>
          <c:y val="0.230880515848879"/>
          <c:w val="0.5599354739255451"/>
          <c:h val="0.71904961107091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Смертельные случаи по отраслям</c:v>
                </c:pt>
              </c:strCache>
            </c:strRef>
          </c:tx>
          <c:explosion val="14"/>
          <c:cat>
            <c:strRef>
              <c:f>Лист1!$A$2:$A$8</c:f>
              <c:strCache>
                <c:ptCount val="7"/>
                <c:pt idx="0">
                  <c:v>обрабатывающие производства</c:v>
                </c:pt>
                <c:pt idx="1">
                  <c:v>Строительство 24,1%</c:v>
                </c:pt>
                <c:pt idx="2">
                  <c:v>транспорт и связь</c:v>
                </c:pt>
                <c:pt idx="3">
                  <c:v>охота и лесное хозяйство</c:v>
                </c:pt>
                <c:pt idx="4">
                  <c:v>добыча полезных ископаемых</c:v>
                </c:pt>
                <c:pt idx="5">
                  <c:v>ремонт автотранспортных средств</c:v>
                </c:pt>
                <c:pt idx="6">
                  <c:v>другие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17.399999999999999</c:v>
                </c:pt>
                <c:pt idx="1">
                  <c:v>24.1</c:v>
                </c:pt>
                <c:pt idx="2">
                  <c:v>11.7</c:v>
                </c:pt>
                <c:pt idx="3">
                  <c:v>10.9</c:v>
                </c:pt>
                <c:pt idx="4">
                  <c:v>7.9</c:v>
                </c:pt>
                <c:pt idx="5">
                  <c:v>6.4</c:v>
                </c:pt>
                <c:pt idx="6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1"/>
        <c:txPr>
          <a:bodyPr/>
          <a:lstStyle/>
          <a:p>
            <a:pPr>
              <a:defRPr sz="2400" b="1"/>
            </a:pPr>
            <a:endParaRPr lang="ru-RU"/>
          </a:p>
        </c:txPr>
      </c:legendEntry>
      <c:layout>
        <c:manualLayout>
          <c:xMode val="edge"/>
          <c:yMode val="edge"/>
          <c:x val="0.52861208482979138"/>
          <c:y val="0.26519661998914401"/>
          <c:w val="0.46713808209606678"/>
          <c:h val="0.6685872385180403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1A9E9-46EB-456C-A151-C0A6657EE2A6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778B21-A934-4A43-8237-BD2E2BEF30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691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214313"/>
            <a:ext cx="4575175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5480" y="3870809"/>
            <a:ext cx="5487041" cy="411648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4A7A7AD7-F059-454C-B863-418FAD794D68}" type="slidenum">
              <a:rPr lang="ru-RU" altLang="ru-RU" smtClean="0">
                <a:latin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26035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5494" y="4042252"/>
            <a:ext cx="5487013" cy="44152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Без создания экономических стимулов национальная система оценки профессиональных квалификаций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 мнению значительной части работодателей будет развиваться медленными темпами.</a:t>
            </a:r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just"/>
            <a:endParaRPr lang="ru-RU" sz="1200" b="1" dirty="0" smtClean="0"/>
          </a:p>
          <a:p>
            <a:pPr algn="just"/>
            <a:r>
              <a:rPr lang="ru-RU" sz="1200" b="1" dirty="0" smtClean="0"/>
              <a:t>Предложение:</a:t>
            </a:r>
          </a:p>
          <a:p>
            <a:pPr algn="just"/>
            <a:r>
              <a:rPr lang="ru-RU" sz="1200" b="1" dirty="0" smtClean="0"/>
              <a:t>Внести изменения в законодательство о </a:t>
            </a:r>
            <a:r>
              <a:rPr lang="ru-RU" sz="1200" b="1" dirty="0" err="1" smtClean="0"/>
              <a:t>госзакупках</a:t>
            </a:r>
            <a:r>
              <a:rPr lang="ru-RU" sz="1200" b="1" dirty="0" smtClean="0"/>
              <a:t>, согласно которым преимущество в государственных тендерах будет отдаваться компаниям, которые провели повышение квалификации сотрудников по современным требованиям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 smtClean="0"/>
              <a:t>В ходе Второго Всероссийского форума «Национальная система квалификаций России» 8 декабря 2016 г. вице-премьер правительства РФ Ольга </a:t>
            </a:r>
            <a:r>
              <a:rPr lang="ru-RU" sz="1200" dirty="0" err="1" smtClean="0"/>
              <a:t>Голодец</a:t>
            </a:r>
            <a:r>
              <a:rPr lang="ru-RU" sz="1200" dirty="0" smtClean="0"/>
              <a:t> заявила, что Правительство РФ готово рассмотреть предложение от Всероссийского объединения специалистов по охране труда.</a:t>
            </a:r>
            <a:endParaRPr lang="ru-RU" sz="1200" b="1" dirty="0" smtClean="0"/>
          </a:p>
          <a:p>
            <a:pPr fontAlgn="base"/>
            <a:endParaRPr lang="ru-RU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ответ на предложение от </a:t>
            </a:r>
            <a:r>
              <a:rPr lang="ru-RU" sz="1200" dirty="0" smtClean="0"/>
              <a:t>Всероссийского объединения специалистов по охране труда</a:t>
            </a:r>
            <a:r>
              <a:rPr lang="ru-RU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Президент РСПП Александр Шохин отметил, что во многих странах условием допуска к участию в тендерах является наличие в компании соответствующей квалификации у сотрудников.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b="1" dirty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06221E6-32BC-4CB0-B332-2A6BBFDA0E58}" type="slidenum">
              <a:rPr lang="ru-RU" altLang="ru-RU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26035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5494" y="4042252"/>
            <a:ext cx="5487013" cy="44152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x-none" sz="1200" smtClean="0"/>
              <a:t>Наибольшее количество работников, </a:t>
            </a:r>
            <a:r>
              <a:rPr lang="x-none" sz="1200" b="1" smtClean="0"/>
              <a:t>погибших</a:t>
            </a:r>
            <a:r>
              <a:rPr lang="x-none" sz="1200" smtClean="0"/>
              <a:t> в результате несчастных случаев на производстве, зафиксировано в таких видах экономической деятельности, как строительство (24</a:t>
            </a:r>
            <a:r>
              <a:rPr lang="ru-RU" sz="1200" dirty="0" smtClean="0"/>
              <a:t>,</a:t>
            </a:r>
            <a:r>
              <a:rPr lang="x-none" sz="1200" smtClean="0"/>
              <a:t>1% от общего количества пострадавших со смертельным исходом</a:t>
            </a:r>
            <a:endParaRPr lang="ru-RU" sz="1200" dirty="0" smtClean="0"/>
          </a:p>
          <a:p>
            <a:pPr fontAlgn="base"/>
            <a:endParaRPr lang="ru-RU" sz="1400" b="0" dirty="0" smtClean="0"/>
          </a:p>
          <a:p>
            <a:pPr fontAlgn="base"/>
            <a:r>
              <a:rPr lang="ru-RU" sz="1400" b="0" dirty="0" smtClean="0"/>
              <a:t>Однако</a:t>
            </a:r>
            <a:r>
              <a:rPr lang="ru-RU" sz="1400" b="0" baseline="0" dirty="0" smtClean="0"/>
              <a:t> в </a:t>
            </a:r>
            <a:r>
              <a:rPr lang="ru-RU" sz="1400" b="0" baseline="0" dirty="0" err="1" smtClean="0"/>
              <a:t>профстандарте</a:t>
            </a:r>
            <a:r>
              <a:rPr lang="ru-RU" sz="1400" b="0" baseline="0" dirty="0" smtClean="0"/>
              <a:t> одной из ключевых профессий (</a:t>
            </a:r>
            <a:r>
              <a:rPr lang="ru-RU" sz="1400" dirty="0" smtClean="0"/>
              <a:t>специалист в области производственно-технического и технологического обеспечения строительного производства) нет ни одного упоминания о требования к знаниям в</a:t>
            </a:r>
            <a:r>
              <a:rPr lang="ru-RU" sz="1400" baseline="0" dirty="0" smtClean="0"/>
              <a:t> области охраны труда и обеспечения соблюдения требований охраны труда при </a:t>
            </a:r>
            <a:r>
              <a:rPr lang="ru-RU" sz="1400" dirty="0" smtClean="0"/>
              <a:t>производственно-техническом и технологическом обеспечении строительного производства.</a:t>
            </a:r>
            <a:endParaRPr lang="ru-RU" sz="1400" b="0" dirty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06221E6-32BC-4CB0-B332-2A6BBFDA0E58}" type="slidenum">
              <a:rPr lang="ru-RU" altLang="ru-RU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26035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5494" y="4042252"/>
            <a:ext cx="5487013" cy="44152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/>
            <a:endParaRPr lang="ru-RU" sz="1400" b="0" dirty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06221E6-32BC-4CB0-B332-2A6BBFDA0E58}" type="slidenum">
              <a:rPr lang="ru-RU" altLang="ru-RU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26035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5494" y="4042252"/>
            <a:ext cx="5487013" cy="44152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/>
            <a:endParaRPr lang="ru-RU" sz="1400" b="0" dirty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06221E6-32BC-4CB0-B332-2A6BBFDA0E58}" type="slidenum">
              <a:rPr lang="ru-RU" altLang="ru-RU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26035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5494" y="4042252"/>
            <a:ext cx="5487013" cy="44152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/>
            <a:endParaRPr lang="ru-RU" sz="1400" b="0" dirty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06221E6-32BC-4CB0-B332-2A6BBFDA0E58}" type="slidenum">
              <a:rPr lang="ru-RU" altLang="ru-RU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26035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5494" y="4042252"/>
            <a:ext cx="5487013" cy="44152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/>
            <a:endParaRPr lang="ru-RU" sz="1400" b="0" dirty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06221E6-32BC-4CB0-B332-2A6BBFDA0E58}" type="slidenum">
              <a:rPr lang="ru-RU" altLang="ru-RU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26035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5494" y="3870635"/>
            <a:ext cx="5487013" cy="411600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6F1FADD-3D0D-4DE7-899D-B083295E6AE9}" type="slidenum">
              <a:rPr lang="ru-RU" altLang="ru-RU" smtClean="0">
                <a:latin typeface="Arial" pitchFamily="34" charset="0"/>
                <a:cs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 alt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26035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xfrm>
            <a:off x="299042" y="3864961"/>
            <a:ext cx="6190909" cy="50180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r>
              <a:rPr lang="ru-RU" altLang="ru-RU" sz="1400"/>
              <a:t>В Общественном совете при Минтруде России создана временная рабочая группа по взаимодействию с гражданами и организациями при общественном контроле в сфере охраны труда.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altLang="ru-RU" sz="1400"/>
              <a:t>Хочу выразить благодарность за поддержку Председателю Общественного совета Елене Андреевне </a:t>
            </a:r>
            <a:r>
              <a:rPr lang="ru-RU" altLang="ru-RU" smtClean="0"/>
              <a:t>Тополевой-Солдуновой, которая утвердила решение о создании рабочей группы.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altLang="ru-RU" smtClean="0"/>
              <a:t>За 2015 год рабочей была проделана большая работа по </a:t>
            </a:r>
            <a:r>
              <a:rPr lang="ru-RU" altLang="ru-RU" sz="1400"/>
              <a:t>организации взаимодействия в рамках общественного контроля между Общественным советом при Минтруде, Общественной палатой РФ, общественными организациями в сфере охраны труда. 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altLang="ru-RU" sz="1400"/>
              <a:t>Секретарь Общественной палаты РФ Александр Бречалов также поддержал инициативу Всероссийского объединения специалистов по охране труда о проведении всероссийского общественного мониторинга в сфере охраны труда и дал поручение Комиссии по социальной политике, трудовым отношениям и качеству жизни граждан проводить постоянный общественный мониторинг в сфере охраны труда.</a:t>
            </a:r>
          </a:p>
          <a:p>
            <a:pPr algn="just" eaLnBrk="1" hangingPunct="1">
              <a:spcBef>
                <a:spcPct val="0"/>
              </a:spcBef>
            </a:pPr>
            <a:endParaRPr lang="ru-RU" altLang="ru-RU" sz="140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B7B38A78-1300-4027-9BE5-D9B0FE19AC8E}" type="slidenum">
              <a:rPr lang="ru-RU" altLang="ru-RU" smtClean="0">
                <a:latin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26035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xfrm>
            <a:off x="228498" y="3799718"/>
            <a:ext cx="6261452" cy="50180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algn="just" eaLnBrk="1" hangingPunct="1">
              <a:spcBef>
                <a:spcPct val="0"/>
              </a:spcBef>
              <a:defRPr/>
            </a:pPr>
            <a:r>
              <a:rPr lang="ru-RU" altLang="ru-RU" sz="1400" dirty="0"/>
              <a:t>29 сентября 2015 года в Общественной палате Российской Федерации был проведен Круглый стол «Актуальные проблемы в области охраны труда», в ходе которого принято решение о формировании </a:t>
            </a:r>
            <a:r>
              <a:rPr lang="ru-RU" altLang="ru-RU" sz="1400" b="1" dirty="0"/>
              <a:t>рабочей группы по проведению общественного мониторинга в сфере охраны труда </a:t>
            </a:r>
            <a:r>
              <a:rPr lang="ru-RU" altLang="ru-RU" sz="1400" dirty="0"/>
              <a:t>при Комиссии по социальной политике, трудовым отношениям и качеству жизни граждан Общественной палаты Российской Федерации. Руководителем рабочей группы был назначен Генеральный директор Всероссийского объединения специалистов по охране труда Колин А.М., которому было поручено сформировать состав рабочей группы.</a:t>
            </a:r>
          </a:p>
          <a:p>
            <a:pPr algn="just" eaLnBrk="1" hangingPunct="1">
              <a:spcBef>
                <a:spcPct val="0"/>
              </a:spcBef>
              <a:defRPr/>
            </a:pPr>
            <a:endParaRPr lang="ru-RU" altLang="ru-RU" sz="1400" b="1"/>
          </a:p>
          <a:p>
            <a:pPr algn="just" eaLnBrk="1" hangingPunct="1">
              <a:spcBef>
                <a:spcPct val="0"/>
              </a:spcBef>
              <a:defRPr/>
            </a:pPr>
            <a:r>
              <a:rPr lang="ru-RU" altLang="ru-RU" sz="1400" b="1"/>
              <a:t>Общественная </a:t>
            </a:r>
            <a:r>
              <a:rPr lang="ru-RU" altLang="ru-RU" sz="1400" b="1" dirty="0"/>
              <a:t>палата Владимирской области </a:t>
            </a:r>
            <a:r>
              <a:rPr lang="ru-RU" altLang="ru-RU" sz="1400" dirty="0"/>
              <a:t>приняла активное участие в общественном мониторинге по охране труда. от них поступили хорошие предложения по изменению законодательства по ОТ:</a:t>
            </a:r>
          </a:p>
          <a:p>
            <a:pPr marL="263776" indent="-263776" algn="just">
              <a:spcBef>
                <a:spcPct val="0"/>
              </a:spcBef>
              <a:buFontTx/>
              <a:buChar char="-"/>
              <a:defRPr/>
            </a:pPr>
            <a:r>
              <a:rPr lang="ru-RU" altLang="ru-RU" sz="1400" dirty="0"/>
              <a:t>Законодательно закрепить обязанность муниципальных органов принимать участие в реализации целевых программ улучшения условий и охраны труда";</a:t>
            </a:r>
          </a:p>
          <a:p>
            <a:pPr marL="263776" indent="-263776" algn="just">
              <a:spcBef>
                <a:spcPct val="0"/>
              </a:spcBef>
              <a:buFontTx/>
              <a:buChar char="-"/>
              <a:defRPr/>
            </a:pPr>
            <a:r>
              <a:rPr lang="ru-RU" altLang="ru-RU" sz="1400" dirty="0"/>
              <a:t>Внести изменения в ст.24 Федерального закона №426 и предоставить </a:t>
            </a:r>
            <a:r>
              <a:rPr lang="ru-RU" altLang="ru-RU" sz="1400" b="1" dirty="0"/>
              <a:t>право обращаться работнику</a:t>
            </a:r>
            <a:r>
              <a:rPr lang="ru-RU" altLang="ru-RU" sz="1400" dirty="0"/>
              <a:t>, профсоюзу и объединению профсоюзов напрямую </a:t>
            </a:r>
            <a:r>
              <a:rPr lang="ru-RU" altLang="ru-RU" sz="1400" b="1" dirty="0"/>
              <a:t>в Государственную экспертизу условий труда на</a:t>
            </a:r>
            <a:r>
              <a:rPr lang="ru-RU" altLang="ru-RU" sz="1400" dirty="0"/>
              <a:t> </a:t>
            </a:r>
            <a:r>
              <a:rPr lang="ru-RU" altLang="ru-RU" sz="1400" b="1" dirty="0"/>
              <a:t>безвозмездной основе (бесплатно)</a:t>
            </a:r>
            <a:r>
              <a:rPr lang="ru-RU" altLang="ru-RU" sz="1400" dirty="0"/>
              <a:t>;</a:t>
            </a:r>
          </a:p>
          <a:p>
            <a:pPr marL="263776" indent="-263776" algn="just">
              <a:spcBef>
                <a:spcPct val="0"/>
              </a:spcBef>
              <a:buFontTx/>
              <a:buChar char="-"/>
              <a:defRPr/>
            </a:pPr>
            <a:r>
              <a:rPr lang="ru-RU" altLang="ru-RU" sz="1400" dirty="0"/>
              <a:t>Минтруду РФ доработать и утвердить новый "Порядок обучения по охране труда и проверки знаний требований охраны труда" (Проект был опубликован 3 года назад. Действующий Порядок вступил в силу с 2002 года)</a:t>
            </a:r>
            <a:r>
              <a:rPr lang="ru-RU" altLang="ru-RU" sz="1400" b="1" dirty="0"/>
              <a:t>.</a:t>
            </a:r>
          </a:p>
          <a:p>
            <a:pPr marL="263776" indent="-263776" algn="just">
              <a:spcBef>
                <a:spcPct val="0"/>
              </a:spcBef>
              <a:buFontTx/>
              <a:buChar char="-"/>
              <a:defRPr/>
            </a:pPr>
            <a:endParaRPr lang="ru-RU" altLang="ru-RU" sz="1400" b="1" dirty="0"/>
          </a:p>
          <a:p>
            <a:pPr algn="just">
              <a:spcBef>
                <a:spcPct val="0"/>
              </a:spcBef>
              <a:spcAft>
                <a:spcPts val="762"/>
              </a:spcAft>
              <a:defRPr/>
            </a:pPr>
            <a:r>
              <a:rPr lang="ru-RU" altLang="ru-RU" sz="1400" dirty="0"/>
              <a:t>К участию в рабочей группы привлекаются ведущие специалисты и эксперты в области охраны труда, руководители служб охраны труда крупнейших предприятий России (Газпром, Группа ГАЗ), представители объединений работодателей, профсоюзов, приглашаются руководители органов государственной власти.</a:t>
            </a: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CBB03333-7A35-44DA-AA5A-1D1717D76222}" type="slidenum">
              <a:rPr lang="ru-RU" altLang="ru-RU" smtClean="0">
                <a:latin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26035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5494" y="4042252"/>
            <a:ext cx="5487013" cy="44152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36696" algn="just">
              <a:spcBef>
                <a:spcPts val="577"/>
              </a:spcBef>
            </a:pPr>
            <a:r>
              <a:rPr lang="ru-RU" altLang="ru-RU" sz="1400"/>
              <a:t>В ходе проведения Общественного мониторинга Общероссийской общественной организацией «Всероссийское объединение специалистов по охране труда» и Комиссией по социальной политике, трудовым отношениям и качеству жизни граждан Общественной палаты Российской Федерации сформулировано предложение Минтруду России об изменении заявленной концепции в сфере охраны труда, а именно предложено перейти от Концепции «абсолютной безопасности и приемлемого риска» к концепции «</a:t>
            </a:r>
            <a:r>
              <a:rPr lang="ru-RU" altLang="ru-RU" sz="1400" b="1"/>
              <a:t>Максимальной безопасности и системного снижения рисков</a:t>
            </a:r>
            <a:r>
              <a:rPr lang="ru-RU" altLang="ru-RU" sz="1400"/>
              <a:t>».</a:t>
            </a:r>
            <a:endParaRPr lang="ru-RU" altLang="ru-RU" sz="1400" b="1" i="1">
              <a:latin typeface="Cambria" pitchFamily="18" charset="0"/>
            </a:endParaRPr>
          </a:p>
          <a:p>
            <a:pPr indent="436696" algn="just">
              <a:spcBef>
                <a:spcPts val="577"/>
              </a:spcBef>
            </a:pPr>
            <a:endParaRPr lang="en-US" altLang="ru-RU" sz="1400"/>
          </a:p>
          <a:p>
            <a:pPr indent="436696" algn="just">
              <a:spcBef>
                <a:spcPts val="577"/>
              </a:spcBef>
            </a:pPr>
            <a:r>
              <a:rPr lang="ru-RU" altLang="ru-RU" smtClean="0"/>
              <a:t>Концепция «приемлемого риска» у многих работодателей и работников ассоциируется с установкой «приемлемого» вредного класса условий труда с отсутствием необходимости дальнейших действий, направленных на улучшение условий труда на рабочем месте, снижении класса вредности и снижение профессиональных рисков. </a:t>
            </a:r>
          </a:p>
          <a:p>
            <a:pPr indent="436696" algn="just">
              <a:spcBef>
                <a:spcPts val="577"/>
              </a:spcBef>
            </a:pPr>
            <a:r>
              <a:rPr lang="ru-RU" altLang="ru-RU" smtClean="0"/>
              <a:t>В то время как концепция максимальной безопасности и системного снижения рисков будет мотивировать работодателя и работника постоянно вести работы по снижению профессиональных рисков.</a:t>
            </a:r>
            <a:endParaRPr lang="ru-RU" altLang="ru-RU" sz="140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06221E6-32BC-4CB0-B332-2A6BBFDA0E58}" type="slidenum">
              <a:rPr lang="ru-RU" altLang="ru-RU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377825" y="4343400"/>
            <a:ext cx="6102352" cy="447376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360000" algn="just"/>
            <a:r>
              <a:rPr lang="ru-RU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05.06.2015 года распоряжением Правительства</a:t>
            </a:r>
            <a:r>
              <a:rPr lang="ru-RU" sz="11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РФ утверждена Концепция повышения эффективности обеспечения соблюдения трудового законодательства и иных нормативных правовых актов, содержащих нормы трудового права (2015 - 2020 годы).</a:t>
            </a:r>
          </a:p>
          <a:p>
            <a:pPr indent="360000" algn="just"/>
            <a:r>
              <a:rPr lang="ru-RU" sz="11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Документом предусматривается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азработка риск-ориентированных подходов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организации  федерального надзора в сфере труда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их использование при планировании контрольно-надзорных мероприятий. Это позволит федеральной инспекции труда дифференцировать подход к проведению контрольных мероприятий в зависимости от степени риска причинения вреда.</a:t>
            </a:r>
          </a:p>
          <a:p>
            <a:pPr indent="360000" algn="just"/>
            <a:r>
              <a:rPr lang="ru-RU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 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предлагаем использовать этот же принцип при организации обучения по охране труда и создавать индивидуальные программы для конкретных профессий. Программы эти как было сказано ранее должны вырабатываться совместно с отраслевыми институтами и с профессиональным сообществом в сфере охраны труда.</a:t>
            </a:r>
          </a:p>
          <a:p>
            <a:pPr marL="0" marR="0" indent="3600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обеспечения единообразия в подготовке персонала необходимо обеспечить участие в разработке таких методик и стандартов обучения с одной стороны: профильных ВУЗов, научных институтов, профильных служб предприятия, а с другой стороны - профессиональных объединений в сфере охраны труда.</a:t>
            </a:r>
          </a:p>
          <a:p>
            <a:pPr indent="360000" algn="just"/>
            <a:endParaRPr lang="ru-RU" sz="11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089AEE-773C-4627-9735-31BADED5115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26035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5494" y="4042252"/>
            <a:ext cx="5487013" cy="44152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36696" algn="just">
              <a:spcBef>
                <a:spcPts val="577"/>
              </a:spcBef>
            </a:pPr>
            <a:endParaRPr lang="ru-RU" altLang="ru-RU" sz="1400" dirty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06221E6-32BC-4CB0-B332-2A6BBFDA0E58}" type="slidenum">
              <a:rPr lang="ru-RU" altLang="ru-RU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26035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5494" y="4042252"/>
            <a:ext cx="5487013" cy="44152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436696" algn="just">
              <a:spcBef>
                <a:spcPts val="577"/>
              </a:spcBef>
            </a:pPr>
            <a:endParaRPr lang="ru-RU" altLang="ru-RU" sz="1400" dirty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06221E6-32BC-4CB0-B332-2A6BBFDA0E58}" type="slidenum">
              <a:rPr lang="ru-RU" altLang="ru-RU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26035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5494" y="4042252"/>
            <a:ext cx="5487013" cy="44152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436696" algn="just" defTabSz="914400" rtl="0" eaLnBrk="1" fontAlgn="auto" latinLnBrk="0" hangingPunct="1">
              <a:lnSpc>
                <a:spcPct val="100000"/>
              </a:lnSpc>
              <a:spcBef>
                <a:spcPts val="57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Считаем</a:t>
            </a:r>
            <a:r>
              <a:rPr lang="ru-RU" sz="14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целесообразным </a:t>
            </a:r>
            <a:r>
              <a:rPr lang="ru-RU" sz="1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продолжить работу по усовершенствованию системы экономических стимулов работодателей, выполняющих требования по охране труда и улучшающих условия труда работников. </a:t>
            </a:r>
            <a:endParaRPr lang="ru-RU" sz="1400" b="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436696" algn="just">
              <a:spcBef>
                <a:spcPts val="577"/>
              </a:spcBef>
            </a:pPr>
            <a:endParaRPr lang="ru-RU" altLang="ru-RU" sz="1400" b="0" dirty="0" smtClean="0"/>
          </a:p>
          <a:p>
            <a:pPr marL="0" marR="0" indent="436696" algn="just" defTabSz="914400" rtl="0" eaLnBrk="1" fontAlgn="auto" latinLnBrk="0" hangingPunct="1">
              <a:lnSpc>
                <a:spcPct val="100000"/>
              </a:lnSpc>
              <a:spcBef>
                <a:spcPts val="57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kern="1200" noProof="0" dirty="0" smtClean="0">
                <a:solidFill>
                  <a:schemeClr val="tx2">
                    <a:lumMod val="50000"/>
                  </a:schemeClr>
                </a:solidFill>
                <a:latin typeface="Garamond" pitchFamily="18" charset="0"/>
                <a:ea typeface="+mn-ea"/>
                <a:cs typeface="+mn-cs"/>
              </a:rPr>
              <a:t>Необходимо внести изменения в Методику, устанавливающие зависимость скидок и надбавок от класса вредных и (или) опасных условий труда на рабочих местах </a:t>
            </a:r>
            <a:r>
              <a:rPr lang="ru-RU" sz="1400" b="1" kern="1200" noProof="0" dirty="0" smtClean="0">
                <a:solidFill>
                  <a:srgbClr val="C00000"/>
                </a:solidFill>
                <a:latin typeface="Garamond" pitchFamily="18" charset="0"/>
                <a:ea typeface="+mn-ea"/>
                <a:cs typeface="+mn-cs"/>
              </a:rPr>
              <a:t>(3.1, 3.2, 3.3, 3.4 и 4) </a:t>
            </a:r>
            <a:r>
              <a:rPr lang="ru-RU" sz="1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стимулирования всех работодателей</a:t>
            </a:r>
            <a:endParaRPr lang="ru-RU" sz="1400" b="0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436696" algn="just" defTabSz="914400" rtl="0" eaLnBrk="1" fontAlgn="auto" latinLnBrk="0" hangingPunct="1">
              <a:lnSpc>
                <a:spcPct val="100000"/>
              </a:lnSpc>
              <a:spcBef>
                <a:spcPts val="577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00" b="1" kern="1200" noProof="0" dirty="0" smtClean="0">
              <a:solidFill>
                <a:srgbClr val="C00000"/>
              </a:solidFill>
              <a:latin typeface="Garamond" pitchFamily="18" charset="0"/>
              <a:ea typeface="+mn-ea"/>
              <a:cs typeface="+mn-cs"/>
            </a:endParaRPr>
          </a:p>
          <a:p>
            <a:pPr indent="436696" algn="just">
              <a:spcBef>
                <a:spcPts val="577"/>
              </a:spcBef>
            </a:pPr>
            <a:r>
              <a:rPr lang="ru-RU" sz="1400" kern="1200" noProof="0" dirty="0" smtClean="0">
                <a:solidFill>
                  <a:schemeClr val="tx2">
                    <a:lumMod val="50000"/>
                  </a:schemeClr>
                </a:solidFill>
                <a:latin typeface="Garamond" pitchFamily="18" charset="0"/>
                <a:ea typeface="+mn-ea"/>
                <a:cs typeface="+mn-cs"/>
              </a:rPr>
              <a:t>согласно действующей Методике </a:t>
            </a:r>
            <a:r>
              <a:rPr lang="en-US" sz="1400" b="1" kern="1200" noProof="0" dirty="0" smtClean="0">
                <a:solidFill>
                  <a:srgbClr val="C00000"/>
                </a:solidFill>
                <a:latin typeface="Garamond" pitchFamily="18" charset="0"/>
                <a:ea typeface="+mn-ea"/>
                <a:cs typeface="+mn-cs"/>
              </a:rPr>
              <a:t>q1 </a:t>
            </a:r>
            <a:r>
              <a:rPr lang="ru-RU" sz="1400" b="1" kern="1200" noProof="0" dirty="0" smtClean="0">
                <a:solidFill>
                  <a:srgbClr val="C00000"/>
                </a:solidFill>
                <a:latin typeface="Garamond" pitchFamily="18" charset="0"/>
                <a:ea typeface="+mn-ea"/>
                <a:cs typeface="+mn-cs"/>
              </a:rPr>
              <a:t>– </a:t>
            </a:r>
            <a:r>
              <a:rPr lang="ru-RU" sz="1400" b="1" kern="1200" noProof="0" dirty="0" err="1" smtClean="0">
                <a:solidFill>
                  <a:srgbClr val="C00000"/>
                </a:solidFill>
                <a:latin typeface="Garamond" pitchFamily="18" charset="0"/>
                <a:ea typeface="+mn-ea"/>
                <a:cs typeface="+mn-cs"/>
              </a:rPr>
              <a:t>коэф</a:t>
            </a:r>
            <a:r>
              <a:rPr lang="ru-RU" sz="1400" b="1" kern="1200" noProof="0" dirty="0" smtClean="0">
                <a:solidFill>
                  <a:srgbClr val="C00000"/>
                </a:solidFill>
                <a:latin typeface="Garamond" pitchFamily="18" charset="0"/>
                <a:ea typeface="+mn-ea"/>
                <a:cs typeface="+mn-cs"/>
              </a:rPr>
              <a:t>. </a:t>
            </a:r>
            <a:r>
              <a:rPr lang="ru-RU" sz="1400" kern="1200" noProof="0" dirty="0" smtClean="0">
                <a:solidFill>
                  <a:schemeClr val="tx2">
                    <a:lumMod val="50000"/>
                  </a:schemeClr>
                </a:solidFill>
                <a:latin typeface="Garamond" pitchFamily="18" charset="0"/>
                <a:ea typeface="+mn-ea"/>
                <a:cs typeface="+mn-cs"/>
              </a:rPr>
              <a:t>проведения специальной оценки условий труда учитывает результаты специальной оценки условий труда по классам </a:t>
            </a:r>
            <a:r>
              <a:rPr lang="ru-RU" sz="1400" b="1" kern="1200" noProof="0" dirty="0" smtClean="0">
                <a:solidFill>
                  <a:srgbClr val="C00000"/>
                </a:solidFill>
                <a:latin typeface="Garamond" pitchFamily="18" charset="0"/>
                <a:ea typeface="+mn-ea"/>
                <a:cs typeface="+mn-cs"/>
              </a:rPr>
              <a:t>(1, 2, 3, 4).</a:t>
            </a:r>
            <a:endParaRPr lang="ru-RU" altLang="ru-RU" sz="1400" b="0" dirty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06221E6-32BC-4CB0-B332-2A6BBFDA0E58}" type="slidenum">
              <a:rPr lang="ru-RU" altLang="ru-RU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26035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5494" y="4042252"/>
            <a:ext cx="5487013" cy="44152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1000"/>
              </a:spcBef>
              <a:buClr>
                <a:srgbClr val="F8F7F3"/>
              </a:buClr>
              <a:buSzPct val="80000"/>
              <a:defRPr/>
            </a:pPr>
            <a:r>
              <a:rPr lang="ru-RU" sz="1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Предложение ВОСОТ: реальная финансовая выгода для работодателей, проводящих специальную оценку условий труда и стимул для работы по  снижению класса вредности</a:t>
            </a:r>
            <a:endParaRPr lang="ru-RU" sz="14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85817" indent="-26377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55103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77145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99186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321227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743269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165310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87351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506221E6-32BC-4CB0-B332-2A6BBFDA0E58}" type="slidenum">
              <a:rPr lang="ru-RU" altLang="ru-RU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2F1-256C-428E-9E52-52CFC66A76DF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D8E1-5411-4F10-A422-EF6F91942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51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2F1-256C-428E-9E52-52CFC66A76DF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D8E1-5411-4F10-A422-EF6F91942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87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2F1-256C-428E-9E52-52CFC66A76DF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D8E1-5411-4F10-A422-EF6F91942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990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2F1-256C-428E-9E52-52CFC66A76DF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D8E1-5411-4F10-A422-EF6F91942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772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2F1-256C-428E-9E52-52CFC66A76DF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D8E1-5411-4F10-A422-EF6F91942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210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2F1-256C-428E-9E52-52CFC66A76DF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D8E1-5411-4F10-A422-EF6F91942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4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2F1-256C-428E-9E52-52CFC66A76DF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D8E1-5411-4F10-A422-EF6F91942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28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2F1-256C-428E-9E52-52CFC66A76DF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D8E1-5411-4F10-A422-EF6F91942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423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2F1-256C-428E-9E52-52CFC66A76DF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D8E1-5411-4F10-A422-EF6F91942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616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2F1-256C-428E-9E52-52CFC66A76DF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D8E1-5411-4F10-A422-EF6F91942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97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B12F1-256C-428E-9E52-52CFC66A76DF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8D8E1-5411-4F10-A422-EF6F91942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69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B12F1-256C-428E-9E52-52CFC66A76DF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8D8E1-5411-4F10-A422-EF6F91942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441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7"/>
          <p:cNvSpPr>
            <a:spLocks noChangeArrowheads="1"/>
          </p:cNvSpPr>
          <p:nvPr/>
        </p:nvSpPr>
        <p:spPr bwMode="auto">
          <a:xfrm>
            <a:off x="0" y="4149725"/>
            <a:ext cx="914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000" b="1">
                <a:latin typeface="Arial" pitchFamily="34" charset="0"/>
              </a:rPr>
              <a:t>Генеральный директор </a:t>
            </a:r>
          </a:p>
          <a:p>
            <a:pPr algn="ctr" eaLnBrk="1" hangingPunct="1"/>
            <a:r>
              <a:rPr lang="ru-RU" altLang="ru-RU" sz="2000" b="1">
                <a:latin typeface="Arial" pitchFamily="34" charset="0"/>
              </a:rPr>
              <a:t>Общероссийской общественной организации </a:t>
            </a:r>
            <a:br>
              <a:rPr lang="ru-RU" altLang="ru-RU" sz="2000" b="1">
                <a:latin typeface="Arial" pitchFamily="34" charset="0"/>
              </a:rPr>
            </a:br>
            <a:r>
              <a:rPr lang="ru-RU" altLang="ru-RU" sz="2000" b="1">
                <a:latin typeface="Arial" pitchFamily="34" charset="0"/>
              </a:rPr>
              <a:t>«Всероссийское объединение специалистов по охране труда»</a:t>
            </a:r>
          </a:p>
        </p:txBody>
      </p:sp>
      <p:sp>
        <p:nvSpPr>
          <p:cNvPr id="3075" name="Прямоугольник 8"/>
          <p:cNvSpPr>
            <a:spLocks noChangeArrowheads="1"/>
          </p:cNvSpPr>
          <p:nvPr/>
        </p:nvSpPr>
        <p:spPr bwMode="auto">
          <a:xfrm>
            <a:off x="107950" y="3081338"/>
            <a:ext cx="8928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4000" b="1"/>
              <a:t>Колин Андрей Михайлович</a:t>
            </a:r>
            <a:r>
              <a:rPr lang="ru-RU" altLang="ru-RU" sz="4000"/>
              <a:t> </a:t>
            </a:r>
            <a:endParaRPr lang="ru-RU" altLang="ru-RU" sz="4000" b="1"/>
          </a:p>
        </p:txBody>
      </p:sp>
      <p:sp>
        <p:nvSpPr>
          <p:cNvPr id="3076" name="Прямоугольник 1"/>
          <p:cNvSpPr>
            <a:spLocks noChangeArrowheads="1"/>
          </p:cNvSpPr>
          <p:nvPr/>
        </p:nvSpPr>
        <p:spPr bwMode="auto">
          <a:xfrm>
            <a:off x="107950" y="1784350"/>
            <a:ext cx="89281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400" i="1" dirty="0"/>
              <a:t>Результаты Всероссийского общественного мониторинга в сфере </a:t>
            </a:r>
            <a:r>
              <a:rPr lang="ru-RU" altLang="ru-RU" sz="2400" i="1" dirty="0" smtClean="0"/>
              <a:t>социально-трудовых отношений и охраны </a:t>
            </a:r>
            <a:r>
              <a:rPr lang="ru-RU" altLang="ru-RU" sz="2400" i="1" dirty="0"/>
              <a:t>труда</a:t>
            </a:r>
          </a:p>
        </p:txBody>
      </p:sp>
      <p:pic>
        <p:nvPicPr>
          <p:cNvPr id="3077" name="Picture 11" descr="D:\ЦОТ\фо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578475"/>
            <a:ext cx="9147175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Заголовок 1"/>
          <p:cNvSpPr>
            <a:spLocks/>
          </p:cNvSpPr>
          <p:nvPr/>
        </p:nvSpPr>
        <p:spPr bwMode="auto">
          <a:xfrm>
            <a:off x="612775" y="152400"/>
            <a:ext cx="8602663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latin typeface="Cambria" pitchFamily="18" charset="0"/>
                <a:ea typeface="+mj-ea"/>
                <a:cs typeface="+mn-cs"/>
              </a:rPr>
              <a:t>ОБЩЕРОССИЙСКАЯ ОБЩЕСТВЕННАЯ ОРГАНИЗАЦИЯ </a:t>
            </a:r>
            <a:br>
              <a:rPr lang="ru-RU" b="1" dirty="0">
                <a:solidFill>
                  <a:schemeClr val="tx2"/>
                </a:solidFill>
                <a:latin typeface="Cambria" pitchFamily="18" charset="0"/>
                <a:ea typeface="+mj-ea"/>
                <a:cs typeface="+mn-cs"/>
              </a:rPr>
            </a:br>
            <a:r>
              <a:rPr lang="ru-RU" b="1" dirty="0">
                <a:solidFill>
                  <a:schemeClr val="tx2"/>
                </a:solidFill>
                <a:latin typeface="Cambria" pitchFamily="18" charset="0"/>
                <a:ea typeface="+mj-ea"/>
                <a:cs typeface="+mn-cs"/>
              </a:rPr>
              <a:t>«ВСЕРОССИЙСКОЕ ОБЪЕДИНЕНИЕ СПЕЦИАЛИСТОВ ПО ОХРАНЕ ТРУДА» </a:t>
            </a:r>
          </a:p>
        </p:txBody>
      </p:sp>
      <p:pic>
        <p:nvPicPr>
          <p:cNvPr id="3079" name="Picture 2" descr="D:\Disk\Работа\ПОЛИТИКА\АССОЦИАЦИЯ\Всероссийское объединение специалистов\логотип\лого_цв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225425"/>
            <a:ext cx="617538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395288" y="981075"/>
            <a:ext cx="835342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Rectangle 17"/>
          <p:cNvSpPr>
            <a:spLocks noChangeArrowheads="1"/>
          </p:cNvSpPr>
          <p:nvPr/>
        </p:nvSpPr>
        <p:spPr bwMode="auto">
          <a:xfrm>
            <a:off x="0" y="616585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000" dirty="0" smtClean="0">
                <a:solidFill>
                  <a:schemeClr val="bg1"/>
                </a:solidFill>
                <a:latin typeface="Arial" pitchFamily="34" charset="0"/>
              </a:rPr>
              <a:t>13 </a:t>
            </a:r>
            <a:r>
              <a:rPr lang="ru-RU" altLang="ru-RU" sz="2000" dirty="0">
                <a:solidFill>
                  <a:schemeClr val="bg1"/>
                </a:solidFill>
                <a:latin typeface="Arial" pitchFamily="34" charset="0"/>
              </a:rPr>
              <a:t>декабря </a:t>
            </a:r>
            <a:r>
              <a:rPr lang="ru-RU" altLang="ru-RU" sz="2000" dirty="0" smtClean="0">
                <a:solidFill>
                  <a:schemeClr val="bg1"/>
                </a:solidFill>
                <a:latin typeface="Arial" pitchFamily="34" charset="0"/>
              </a:rPr>
              <a:t>2016 г</a:t>
            </a:r>
            <a:r>
              <a:rPr lang="ru-RU" altLang="ru-RU" sz="2000" dirty="0">
                <a:solidFill>
                  <a:schemeClr val="bg1"/>
                </a:solidFill>
                <a:latin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92164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1" descr="D:\ЦОТ\фо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9250"/>
            <a:ext cx="91471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Прямоугольник 1"/>
          <p:cNvSpPr>
            <a:spLocks noChangeArrowheads="1"/>
          </p:cNvSpPr>
          <p:nvPr/>
        </p:nvSpPr>
        <p:spPr bwMode="auto">
          <a:xfrm>
            <a:off x="480660" y="282575"/>
            <a:ext cx="8182689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b="1" dirty="0">
                <a:solidFill>
                  <a:schemeClr val="tx2"/>
                </a:solidFill>
                <a:latin typeface="Arial" charset="0"/>
              </a:rPr>
              <a:t>ПРЕДЛОЖЕНИЯ ПО РЕФОРМИРОВАНИЮ </a:t>
            </a:r>
            <a:br>
              <a:rPr lang="ru-RU" altLang="ru-RU" sz="2200" b="1" dirty="0">
                <a:solidFill>
                  <a:schemeClr val="tx2"/>
                </a:solidFill>
                <a:latin typeface="Arial" charset="0"/>
              </a:rPr>
            </a:br>
            <a:r>
              <a:rPr lang="ru-RU" altLang="ru-RU" sz="2200" b="1" dirty="0">
                <a:solidFill>
                  <a:schemeClr val="tx2"/>
                </a:solidFill>
                <a:latin typeface="Arial" charset="0"/>
              </a:rPr>
              <a:t>ЗАКОНОДАТЕЛЬСТВА </a:t>
            </a:r>
            <a:r>
              <a:rPr lang="ru-RU" altLang="ru-RU" sz="2200" b="1" dirty="0" smtClean="0">
                <a:solidFill>
                  <a:schemeClr val="tx2"/>
                </a:solidFill>
                <a:latin typeface="Arial" charset="0"/>
              </a:rPr>
              <a:t>ОБ ОЦЕНКЕ КВАЛИФИКАЦИЙ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tx2"/>
                </a:solidFill>
                <a:latin typeface="Arial" charset="0"/>
              </a:rPr>
              <a:t>(в том числе при оценке квалификации специалиста по охране труда)</a:t>
            </a:r>
            <a:endParaRPr lang="ru-RU" altLang="ru-RU" sz="18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5364" name="Rectangle 17"/>
          <p:cNvSpPr>
            <a:spLocks noChangeArrowheads="1"/>
          </p:cNvSpPr>
          <p:nvPr/>
        </p:nvSpPr>
        <p:spPr bwMode="auto">
          <a:xfrm>
            <a:off x="71438" y="6475413"/>
            <a:ext cx="16208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</a:rPr>
              <a:t>info@</a:t>
            </a:r>
            <a:r>
              <a:rPr lang="en-US" altLang="ru-RU" sz="1400" b="1">
                <a:solidFill>
                  <a:schemeClr val="bg1"/>
                </a:solidFill>
              </a:rPr>
              <a:t>vosot</a:t>
            </a:r>
            <a:r>
              <a:rPr lang="ru-RU" altLang="ru-RU" sz="1400" b="1">
                <a:solidFill>
                  <a:schemeClr val="bg1"/>
                </a:solidFill>
              </a:rPr>
              <a:t>.ru</a:t>
            </a:r>
          </a:p>
        </p:txBody>
      </p:sp>
      <p:sp>
        <p:nvSpPr>
          <p:cNvPr id="15365" name="Rectangle 17"/>
          <p:cNvSpPr>
            <a:spLocks noChangeArrowheads="1"/>
          </p:cNvSpPr>
          <p:nvPr/>
        </p:nvSpPr>
        <p:spPr bwMode="auto">
          <a:xfrm>
            <a:off x="4476750" y="6475413"/>
            <a:ext cx="4667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</a:rPr>
              <a:t>www.</a:t>
            </a:r>
            <a:r>
              <a:rPr lang="en-US" altLang="ru-RU" sz="1400" b="1">
                <a:solidFill>
                  <a:schemeClr val="bg1"/>
                </a:solidFill>
              </a:rPr>
              <a:t>voacot</a:t>
            </a:r>
            <a:r>
              <a:rPr lang="ru-RU" altLang="ru-RU" sz="1400" b="1">
                <a:solidFill>
                  <a:schemeClr val="bg1"/>
                </a:solidFill>
              </a:rPr>
              <a:t>.ru</a:t>
            </a:r>
          </a:p>
        </p:txBody>
      </p:sp>
      <p:sp>
        <p:nvSpPr>
          <p:cNvPr id="15366" name="Номер слайда 5"/>
          <p:cNvSpPr txBox="1">
            <a:spLocks/>
          </p:cNvSpPr>
          <p:nvPr/>
        </p:nvSpPr>
        <p:spPr bwMode="auto">
          <a:xfrm>
            <a:off x="6553200" y="61658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DABEC3C-B044-40EB-99DB-4DE2618FD7D0}" type="slidenum">
              <a:rPr lang="ru-RU" altLang="ru-RU" sz="1600">
                <a:solidFill>
                  <a:schemeClr val="bg1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77095" y="1364285"/>
            <a:ext cx="37898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/>
              <a:t>Мотивация работодателей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778040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Предложение:</a:t>
            </a:r>
          </a:p>
          <a:p>
            <a:pPr algn="just"/>
            <a:r>
              <a:rPr lang="ru-RU" sz="2400" b="1" dirty="0" smtClean="0"/>
              <a:t>Внести изменения </a:t>
            </a:r>
            <a:r>
              <a:rPr lang="ru-RU" sz="2400" b="1" dirty="0"/>
              <a:t>в </a:t>
            </a:r>
            <a:r>
              <a:rPr lang="ru-RU" sz="2400" b="1" dirty="0" smtClean="0"/>
              <a:t>законодательство </a:t>
            </a:r>
            <a:r>
              <a:rPr lang="ru-RU" sz="2400" b="1" dirty="0"/>
              <a:t>о </a:t>
            </a:r>
            <a:r>
              <a:rPr lang="ru-RU" sz="2400" b="1" dirty="0" err="1"/>
              <a:t>госзакупках</a:t>
            </a:r>
            <a:r>
              <a:rPr lang="ru-RU" sz="2400" b="1" dirty="0"/>
              <a:t>, согласно которым преимущество в государственных тендерах будет отдаваться компаниям, которые провели повышение квалификации сотрудников по современным требованиям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3861048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В ходе Второго Всероссийского форума «Национальная система квалификаций России» 8 декабря 2016 г. вице-премьер правительства РФ Ольга </a:t>
            </a:r>
            <a:r>
              <a:rPr lang="ru-RU" sz="2400" dirty="0" err="1" smtClean="0"/>
              <a:t>Голодец</a:t>
            </a:r>
            <a:r>
              <a:rPr lang="ru-RU" sz="2400" dirty="0" smtClean="0"/>
              <a:t> заявила, что Правительство РФ готово рассмотреть предложение от Всероссийского объединения специалистов по охране труда.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110289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1" descr="D:\ЦОТ\фо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9250"/>
            <a:ext cx="91471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Прямоугольник 1"/>
          <p:cNvSpPr>
            <a:spLocks noChangeArrowheads="1"/>
          </p:cNvSpPr>
          <p:nvPr/>
        </p:nvSpPr>
        <p:spPr bwMode="auto">
          <a:xfrm>
            <a:off x="1839754" y="282575"/>
            <a:ext cx="546450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b="1" dirty="0" smtClean="0">
                <a:solidFill>
                  <a:schemeClr val="tx2"/>
                </a:solidFill>
                <a:latin typeface="Arial" charset="0"/>
              </a:rPr>
              <a:t>РИСК-ОРИЕНТИРОВАННЫЙ ПОДХОД</a:t>
            </a:r>
          </a:p>
        </p:txBody>
      </p:sp>
      <p:sp>
        <p:nvSpPr>
          <p:cNvPr id="15364" name="Rectangle 17"/>
          <p:cNvSpPr>
            <a:spLocks noChangeArrowheads="1"/>
          </p:cNvSpPr>
          <p:nvPr/>
        </p:nvSpPr>
        <p:spPr bwMode="auto">
          <a:xfrm>
            <a:off x="71438" y="6475413"/>
            <a:ext cx="16208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</a:rPr>
              <a:t>info@</a:t>
            </a:r>
            <a:r>
              <a:rPr lang="en-US" altLang="ru-RU" sz="1400" b="1">
                <a:solidFill>
                  <a:schemeClr val="bg1"/>
                </a:solidFill>
              </a:rPr>
              <a:t>vosot</a:t>
            </a:r>
            <a:r>
              <a:rPr lang="ru-RU" altLang="ru-RU" sz="1400" b="1">
                <a:solidFill>
                  <a:schemeClr val="bg1"/>
                </a:solidFill>
              </a:rPr>
              <a:t>.ru</a:t>
            </a:r>
          </a:p>
        </p:txBody>
      </p:sp>
      <p:sp>
        <p:nvSpPr>
          <p:cNvPr id="15365" name="Rectangle 17"/>
          <p:cNvSpPr>
            <a:spLocks noChangeArrowheads="1"/>
          </p:cNvSpPr>
          <p:nvPr/>
        </p:nvSpPr>
        <p:spPr bwMode="auto">
          <a:xfrm>
            <a:off x="4476750" y="6475413"/>
            <a:ext cx="4667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</a:rPr>
              <a:t>www.</a:t>
            </a:r>
            <a:r>
              <a:rPr lang="en-US" altLang="ru-RU" sz="1400" b="1">
                <a:solidFill>
                  <a:schemeClr val="bg1"/>
                </a:solidFill>
              </a:rPr>
              <a:t>voacot</a:t>
            </a:r>
            <a:r>
              <a:rPr lang="ru-RU" altLang="ru-RU" sz="1400" b="1">
                <a:solidFill>
                  <a:schemeClr val="bg1"/>
                </a:solidFill>
              </a:rPr>
              <a:t>.ru</a:t>
            </a:r>
          </a:p>
        </p:txBody>
      </p:sp>
      <p:sp>
        <p:nvSpPr>
          <p:cNvPr id="15366" name="Номер слайда 5"/>
          <p:cNvSpPr txBox="1">
            <a:spLocks/>
          </p:cNvSpPr>
          <p:nvPr/>
        </p:nvSpPr>
        <p:spPr bwMode="auto">
          <a:xfrm>
            <a:off x="6553200" y="61658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DABEC3C-B044-40EB-99DB-4DE2618FD7D0}" type="slidenum">
              <a:rPr lang="ru-RU" altLang="ru-RU" sz="1600">
                <a:solidFill>
                  <a:schemeClr val="bg1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60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07019799"/>
              </p:ext>
            </p:extLst>
          </p:nvPr>
        </p:nvGraphicFramePr>
        <p:xfrm>
          <a:off x="71438" y="1556792"/>
          <a:ext cx="8965058" cy="3544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395536" y="674693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СМЕРТЕЛЬНЫЕ СЛУЧАИ: </a:t>
            </a:r>
          </a:p>
          <a:p>
            <a:pPr algn="ctr"/>
            <a:r>
              <a:rPr lang="ru-RU" sz="2800" b="1" dirty="0" smtClean="0"/>
              <a:t>САМЫЙ ВЫСОКИЙ % -  В СТРОИТЕЛЬНОЙ ОТРАСЛИ</a:t>
            </a:r>
            <a:endParaRPr lang="ru-RU" sz="28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25475" y="5005625"/>
            <a:ext cx="889305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baseline="0" dirty="0" smtClean="0"/>
              <a:t>В профессиональном стандарте «</a:t>
            </a:r>
            <a:r>
              <a:rPr lang="ru-RU" sz="2000" b="1" dirty="0" smtClean="0"/>
              <a:t>Специалист в области производственно-технического и технологического обеспечения строительного производства» нет ни одного упоминания о требования к знаниям в</a:t>
            </a:r>
            <a:r>
              <a:rPr lang="ru-RU" sz="2000" b="1" baseline="0" dirty="0" smtClean="0"/>
              <a:t> области охраны труда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418074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1" descr="D:\ЦОТ\фо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9250"/>
            <a:ext cx="91471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Прямоугольник 1"/>
          <p:cNvSpPr>
            <a:spLocks noChangeArrowheads="1"/>
          </p:cNvSpPr>
          <p:nvPr/>
        </p:nvSpPr>
        <p:spPr bwMode="auto">
          <a:xfrm>
            <a:off x="1231539" y="282575"/>
            <a:ext cx="668093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b="1" dirty="0">
                <a:solidFill>
                  <a:schemeClr val="tx2"/>
                </a:solidFill>
                <a:latin typeface="Arial" charset="0"/>
              </a:rPr>
              <a:t>ПРЕДЛОЖЕНИЯ ПО </a:t>
            </a:r>
            <a:r>
              <a:rPr lang="ru-RU" altLang="ru-RU" sz="2200" b="1" dirty="0" smtClean="0">
                <a:solidFill>
                  <a:schemeClr val="tx2"/>
                </a:solidFill>
                <a:latin typeface="Arial" charset="0"/>
              </a:rPr>
              <a:t>ИЗМЕНЕНИЮ </a:t>
            </a:r>
            <a:r>
              <a:rPr lang="ru-RU" altLang="ru-RU" sz="2200" b="1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ru-RU" altLang="ru-RU" sz="2200" b="1" dirty="0">
                <a:solidFill>
                  <a:schemeClr val="tx2"/>
                </a:solidFill>
                <a:latin typeface="Arial" charset="0"/>
              </a:rPr>
            </a:br>
            <a:r>
              <a:rPr lang="ru-RU" altLang="ru-RU" sz="2200" b="1" dirty="0" smtClean="0">
                <a:solidFill>
                  <a:schemeClr val="tx2"/>
                </a:solidFill>
                <a:latin typeface="Arial" charset="0"/>
              </a:rPr>
              <a:t>МАКЕТА ПРОФЕССИОНАЛЬНОГО СТАНДАРТА</a:t>
            </a:r>
          </a:p>
        </p:txBody>
      </p:sp>
      <p:sp>
        <p:nvSpPr>
          <p:cNvPr id="15364" name="Rectangle 17"/>
          <p:cNvSpPr>
            <a:spLocks noChangeArrowheads="1"/>
          </p:cNvSpPr>
          <p:nvPr/>
        </p:nvSpPr>
        <p:spPr bwMode="auto">
          <a:xfrm>
            <a:off x="71438" y="6475413"/>
            <a:ext cx="16208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</a:rPr>
              <a:t>info@</a:t>
            </a:r>
            <a:r>
              <a:rPr lang="en-US" altLang="ru-RU" sz="1400" b="1">
                <a:solidFill>
                  <a:schemeClr val="bg1"/>
                </a:solidFill>
              </a:rPr>
              <a:t>vosot</a:t>
            </a:r>
            <a:r>
              <a:rPr lang="ru-RU" altLang="ru-RU" sz="1400" b="1">
                <a:solidFill>
                  <a:schemeClr val="bg1"/>
                </a:solidFill>
              </a:rPr>
              <a:t>.ru</a:t>
            </a:r>
          </a:p>
        </p:txBody>
      </p:sp>
      <p:sp>
        <p:nvSpPr>
          <p:cNvPr id="15365" name="Rectangle 17"/>
          <p:cNvSpPr>
            <a:spLocks noChangeArrowheads="1"/>
          </p:cNvSpPr>
          <p:nvPr/>
        </p:nvSpPr>
        <p:spPr bwMode="auto">
          <a:xfrm>
            <a:off x="4476750" y="6475413"/>
            <a:ext cx="4667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</a:rPr>
              <a:t>www.</a:t>
            </a:r>
            <a:r>
              <a:rPr lang="en-US" altLang="ru-RU" sz="1400" b="1">
                <a:solidFill>
                  <a:schemeClr val="bg1"/>
                </a:solidFill>
              </a:rPr>
              <a:t>voacot</a:t>
            </a:r>
            <a:r>
              <a:rPr lang="ru-RU" altLang="ru-RU" sz="1400" b="1">
                <a:solidFill>
                  <a:schemeClr val="bg1"/>
                </a:solidFill>
              </a:rPr>
              <a:t>.ru</a:t>
            </a:r>
          </a:p>
        </p:txBody>
      </p:sp>
      <p:sp>
        <p:nvSpPr>
          <p:cNvPr id="15366" name="Номер слайда 5"/>
          <p:cNvSpPr txBox="1">
            <a:spLocks/>
          </p:cNvSpPr>
          <p:nvPr/>
        </p:nvSpPr>
        <p:spPr bwMode="auto">
          <a:xfrm>
            <a:off x="6553200" y="61658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DABEC3C-B044-40EB-99DB-4DE2618FD7D0}" type="slidenum">
              <a:rPr lang="ru-RU" altLang="ru-RU" sz="1600">
                <a:solidFill>
                  <a:schemeClr val="bg1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1082424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Необходимо внедрить в макет профессионального стандарта оценку знаний и требований охраны труда в рамках оценки квалификаций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1519" y="1844824"/>
            <a:ext cx="8895655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dirty="0" smtClean="0"/>
              <a:t>ПРЕДЛОЖЕНИЕ:</a:t>
            </a:r>
          </a:p>
          <a:p>
            <a:endParaRPr lang="ru-RU" sz="1900" b="1" dirty="0" smtClean="0"/>
          </a:p>
          <a:p>
            <a:r>
              <a:rPr lang="ru-RU" sz="1900" b="1" dirty="0" smtClean="0"/>
              <a:t>Внести изменения, обязывающие включать требования охраны труда в разделы:</a:t>
            </a:r>
          </a:p>
          <a:p>
            <a:pPr marL="342900" indent="-342900">
              <a:buFontTx/>
              <a:buChar char="-"/>
            </a:pPr>
            <a:r>
              <a:rPr lang="ru-RU" sz="1900" b="1" dirty="0" smtClean="0"/>
              <a:t>Требования к образованию и обучению </a:t>
            </a:r>
            <a:r>
              <a:rPr lang="ru-RU" sz="1900" b="1" baseline="30000" dirty="0" smtClean="0"/>
              <a:t>1</a:t>
            </a:r>
          </a:p>
          <a:p>
            <a:pPr marL="342900" indent="-342900">
              <a:buFontTx/>
              <a:buChar char="-"/>
            </a:pPr>
            <a:r>
              <a:rPr lang="ru-RU" sz="1900" b="1" dirty="0" smtClean="0"/>
              <a:t>Необходимые умения </a:t>
            </a:r>
            <a:r>
              <a:rPr lang="ru-RU" sz="1900" b="1" baseline="30000" dirty="0" smtClean="0"/>
              <a:t>2</a:t>
            </a:r>
          </a:p>
          <a:p>
            <a:pPr marL="342900" indent="-342900">
              <a:buFontTx/>
              <a:buChar char="-"/>
            </a:pPr>
            <a:r>
              <a:rPr lang="ru-RU" sz="1900" b="1" dirty="0" smtClean="0"/>
              <a:t>Необходимые знания </a:t>
            </a:r>
            <a:r>
              <a:rPr lang="ru-RU" sz="1900" b="1" baseline="30000" dirty="0" smtClean="0"/>
              <a:t>3</a:t>
            </a:r>
          </a:p>
          <a:p>
            <a:endParaRPr lang="ru-RU" sz="1900" b="1" dirty="0" smtClean="0"/>
          </a:p>
          <a:p>
            <a:r>
              <a:rPr lang="ru-RU" sz="1900" b="1" dirty="0" smtClean="0"/>
              <a:t>Установить сроки внесения изменений во все профессиональные стандарты.</a:t>
            </a:r>
            <a:endParaRPr lang="ru-RU" sz="1900" b="1" baseline="30000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336651" y="4437112"/>
            <a:ext cx="8470699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Обсуждение предложений в том числе по макету профессионального стандарта состоится на Открытом заседании рабочей группы по проведению всероссийского общественного мониторинга в сфере охраны труда при комиссии Общественной палаты Российской Федерации</a:t>
            </a:r>
          </a:p>
          <a:p>
            <a:pPr algn="ctr"/>
            <a:r>
              <a:rPr lang="ru-RU" sz="2800" b="1" dirty="0" smtClean="0"/>
              <a:t>14 декабря в 15:00 Конференц-зал №1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943188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1" descr="D:\ЦОТ\фо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9250"/>
            <a:ext cx="91471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Прямоугольник 1"/>
          <p:cNvSpPr>
            <a:spLocks noChangeArrowheads="1"/>
          </p:cNvSpPr>
          <p:nvPr/>
        </p:nvSpPr>
        <p:spPr bwMode="auto">
          <a:xfrm>
            <a:off x="765139" y="282575"/>
            <a:ext cx="761375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b="1" dirty="0" smtClean="0">
                <a:solidFill>
                  <a:schemeClr val="tx2"/>
                </a:solidFill>
                <a:latin typeface="Arial" charset="0"/>
              </a:rPr>
              <a:t>КАЧЕСТВО ГОСУДАРСТВЕННОЙ ЭКСПЕРТИЗЫ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b="1" dirty="0" smtClean="0">
                <a:solidFill>
                  <a:schemeClr val="tx2"/>
                </a:solidFill>
                <a:latin typeface="Arial" charset="0"/>
              </a:rPr>
              <a:t>КВАЛИФИКАЦИЯ ГОСУДАРТСВЕЕНЫХ ЭЕКСПЕРТОВ</a:t>
            </a:r>
            <a:endParaRPr lang="ru-RU" altLang="ru-RU" sz="2200" b="1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5364" name="Rectangle 17"/>
          <p:cNvSpPr>
            <a:spLocks noChangeArrowheads="1"/>
          </p:cNvSpPr>
          <p:nvPr/>
        </p:nvSpPr>
        <p:spPr bwMode="auto">
          <a:xfrm>
            <a:off x="71438" y="6475413"/>
            <a:ext cx="16208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</a:rPr>
              <a:t>info@</a:t>
            </a:r>
            <a:r>
              <a:rPr lang="en-US" altLang="ru-RU" sz="1400" b="1">
                <a:solidFill>
                  <a:schemeClr val="bg1"/>
                </a:solidFill>
              </a:rPr>
              <a:t>vosot</a:t>
            </a:r>
            <a:r>
              <a:rPr lang="ru-RU" altLang="ru-RU" sz="1400" b="1">
                <a:solidFill>
                  <a:schemeClr val="bg1"/>
                </a:solidFill>
              </a:rPr>
              <a:t>.ru</a:t>
            </a:r>
          </a:p>
        </p:txBody>
      </p:sp>
      <p:sp>
        <p:nvSpPr>
          <p:cNvPr id="15365" name="Rectangle 17"/>
          <p:cNvSpPr>
            <a:spLocks noChangeArrowheads="1"/>
          </p:cNvSpPr>
          <p:nvPr/>
        </p:nvSpPr>
        <p:spPr bwMode="auto">
          <a:xfrm>
            <a:off x="4476750" y="6475413"/>
            <a:ext cx="4667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</a:rPr>
              <a:t>www.</a:t>
            </a:r>
            <a:r>
              <a:rPr lang="en-US" altLang="ru-RU" sz="1400" b="1">
                <a:solidFill>
                  <a:schemeClr val="bg1"/>
                </a:solidFill>
              </a:rPr>
              <a:t>voacot</a:t>
            </a:r>
            <a:r>
              <a:rPr lang="ru-RU" altLang="ru-RU" sz="1400" b="1">
                <a:solidFill>
                  <a:schemeClr val="bg1"/>
                </a:solidFill>
              </a:rPr>
              <a:t>.ru</a:t>
            </a:r>
          </a:p>
        </p:txBody>
      </p:sp>
      <p:sp>
        <p:nvSpPr>
          <p:cNvPr id="15366" name="Номер слайда 5"/>
          <p:cNvSpPr txBox="1">
            <a:spLocks/>
          </p:cNvSpPr>
          <p:nvPr/>
        </p:nvSpPr>
        <p:spPr bwMode="auto">
          <a:xfrm>
            <a:off x="6553200" y="61658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DABEC3C-B044-40EB-99DB-4DE2618FD7D0}" type="slidenum">
              <a:rPr lang="ru-RU" altLang="ru-RU" sz="1600">
                <a:solidFill>
                  <a:schemeClr val="bg1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4124" y="2085751"/>
            <a:ext cx="7991301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Требования к Экспертам, проводящим СОУТ: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/>
              <a:t>Образование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/>
              <a:t>Опыт работы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b="1" dirty="0" smtClean="0"/>
              <a:t>экзамен</a:t>
            </a:r>
            <a:endParaRPr lang="ru-RU" sz="28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74124" y="3609497"/>
            <a:ext cx="7991301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Требования к государственным экспертам, проводящим государственную экспертизу качества СОУТ: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ru-RU" sz="28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4124" y="4869160"/>
            <a:ext cx="7991301" cy="132343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Всероссийским объединением специалистов по охране труда разработана программа обучения государственных экспертов, проводящих государственную экспертизу качества проведения специальной оценки условий труда</a:t>
            </a:r>
            <a:endParaRPr lang="ru-RU" sz="28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74124" y="1028018"/>
            <a:ext cx="7991301" cy="101566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На рабочей группе Минтруда России по мониторингу СОУТ обсуждалась проблема квалификации экспертов, проводящих государственную экспертизу качества проведения СОУТ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390940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1" descr="D:\ЦОТ\фо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9250"/>
            <a:ext cx="91471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Прямоугольник 1"/>
          <p:cNvSpPr>
            <a:spLocks noChangeArrowheads="1"/>
          </p:cNvSpPr>
          <p:nvPr/>
        </p:nvSpPr>
        <p:spPr bwMode="auto">
          <a:xfrm>
            <a:off x="1552368" y="282575"/>
            <a:ext cx="603934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b="1" dirty="0" smtClean="0">
                <a:solidFill>
                  <a:schemeClr val="tx2"/>
                </a:solidFill>
                <a:latin typeface="Arial" charset="0"/>
              </a:rPr>
              <a:t>ПРОБЛЕМА КАЧЕСТВА ОКАЗАНИЯ УСЛУГ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b="1" dirty="0" smtClean="0">
                <a:solidFill>
                  <a:schemeClr val="tx2"/>
                </a:solidFill>
                <a:latin typeface="Arial" charset="0"/>
              </a:rPr>
              <a:t>В СФЕРЕ ОХАРНЫ ТРУДА</a:t>
            </a:r>
          </a:p>
        </p:txBody>
      </p:sp>
      <p:sp>
        <p:nvSpPr>
          <p:cNvPr id="15364" name="Rectangle 17"/>
          <p:cNvSpPr>
            <a:spLocks noChangeArrowheads="1"/>
          </p:cNvSpPr>
          <p:nvPr/>
        </p:nvSpPr>
        <p:spPr bwMode="auto">
          <a:xfrm>
            <a:off x="71438" y="6475413"/>
            <a:ext cx="16208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</a:rPr>
              <a:t>info@</a:t>
            </a:r>
            <a:r>
              <a:rPr lang="en-US" altLang="ru-RU" sz="1400" b="1">
                <a:solidFill>
                  <a:schemeClr val="bg1"/>
                </a:solidFill>
              </a:rPr>
              <a:t>vosot</a:t>
            </a:r>
            <a:r>
              <a:rPr lang="ru-RU" altLang="ru-RU" sz="1400" b="1">
                <a:solidFill>
                  <a:schemeClr val="bg1"/>
                </a:solidFill>
              </a:rPr>
              <a:t>.ru</a:t>
            </a:r>
          </a:p>
        </p:txBody>
      </p:sp>
      <p:sp>
        <p:nvSpPr>
          <p:cNvPr id="15365" name="Rectangle 17"/>
          <p:cNvSpPr>
            <a:spLocks noChangeArrowheads="1"/>
          </p:cNvSpPr>
          <p:nvPr/>
        </p:nvSpPr>
        <p:spPr bwMode="auto">
          <a:xfrm>
            <a:off x="4476750" y="6475413"/>
            <a:ext cx="4667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</a:rPr>
              <a:t>www.</a:t>
            </a:r>
            <a:r>
              <a:rPr lang="en-US" altLang="ru-RU" sz="1400" b="1">
                <a:solidFill>
                  <a:schemeClr val="bg1"/>
                </a:solidFill>
              </a:rPr>
              <a:t>voacot</a:t>
            </a:r>
            <a:r>
              <a:rPr lang="ru-RU" altLang="ru-RU" sz="1400" b="1">
                <a:solidFill>
                  <a:schemeClr val="bg1"/>
                </a:solidFill>
              </a:rPr>
              <a:t>.ru</a:t>
            </a:r>
          </a:p>
        </p:txBody>
      </p:sp>
      <p:sp>
        <p:nvSpPr>
          <p:cNvPr id="15366" name="Номер слайда 5"/>
          <p:cNvSpPr txBox="1">
            <a:spLocks/>
          </p:cNvSpPr>
          <p:nvPr/>
        </p:nvSpPr>
        <p:spPr bwMode="auto">
          <a:xfrm>
            <a:off x="6553200" y="61658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DABEC3C-B044-40EB-99DB-4DE2618FD7D0}" type="slidenum">
              <a:rPr lang="ru-RU" altLang="ru-RU" sz="1600">
                <a:solidFill>
                  <a:schemeClr val="bg1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6388" y="1124744"/>
            <a:ext cx="79312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/>
              <a:t>Продажа удостоверений по охране труда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>
                <a:cs typeface="Arial" charset="0"/>
              </a:rPr>
              <a:t>Продажа карт по специальной оценке условий труда</a:t>
            </a:r>
          </a:p>
          <a:p>
            <a:r>
              <a:rPr lang="ru-RU" b="1" dirty="0" smtClean="0">
                <a:cs typeface="Arial" charset="0"/>
              </a:rPr>
              <a:t>(без проведения измерений и процедуры в соответствии с Методикой СОУТ)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6388" y="3023667"/>
            <a:ext cx="7931224" cy="981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Некачественные услуги не ведут к снижению уровню профзаболеваний и производственного травматизма</a:t>
            </a:r>
            <a:endParaRPr lang="ru-RU" sz="2400" b="1" dirty="0"/>
          </a:p>
        </p:txBody>
      </p:sp>
      <p:sp>
        <p:nvSpPr>
          <p:cNvPr id="3" name="Стрелка вниз 2"/>
          <p:cNvSpPr/>
          <p:nvPr/>
        </p:nvSpPr>
        <p:spPr>
          <a:xfrm>
            <a:off x="3743908" y="2276872"/>
            <a:ext cx="165618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555775" y="4609126"/>
            <a:ext cx="4254599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/>
              <a:t>Государству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/>
              <a:t>Работодателям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 smtClean="0"/>
              <a:t>Работникам 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4005064"/>
            <a:ext cx="4254599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НЕ ВЫГОДГО: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8383283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1" descr="D:\ЦОТ\фо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9250"/>
            <a:ext cx="91471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Прямоугольник 1"/>
          <p:cNvSpPr>
            <a:spLocks noChangeArrowheads="1"/>
          </p:cNvSpPr>
          <p:nvPr/>
        </p:nvSpPr>
        <p:spPr bwMode="auto">
          <a:xfrm>
            <a:off x="145696" y="282575"/>
            <a:ext cx="88526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b="1" dirty="0" smtClean="0">
                <a:solidFill>
                  <a:schemeClr val="tx2"/>
                </a:solidFill>
                <a:latin typeface="Arial" charset="0"/>
              </a:rPr>
              <a:t>РЕШЕНИЕ ПРОБЛЕМЫ КОНТРОЛЯ КАЧЕСТВА -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b="1" dirty="0" smtClean="0">
                <a:solidFill>
                  <a:schemeClr val="tx2"/>
                </a:solidFill>
                <a:latin typeface="Arial" charset="0"/>
              </a:rPr>
              <a:t>РАЗВИТИЕ САМОРЕГУЛИРОВАНИЯ В СФЕРЕ ОХАРНЫ ТРУДА</a:t>
            </a:r>
          </a:p>
        </p:txBody>
      </p:sp>
      <p:sp>
        <p:nvSpPr>
          <p:cNvPr id="15364" name="Rectangle 17"/>
          <p:cNvSpPr>
            <a:spLocks noChangeArrowheads="1"/>
          </p:cNvSpPr>
          <p:nvPr/>
        </p:nvSpPr>
        <p:spPr bwMode="auto">
          <a:xfrm>
            <a:off x="71438" y="6475413"/>
            <a:ext cx="16208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</a:rPr>
              <a:t>info@</a:t>
            </a:r>
            <a:r>
              <a:rPr lang="en-US" altLang="ru-RU" sz="1400" b="1">
                <a:solidFill>
                  <a:schemeClr val="bg1"/>
                </a:solidFill>
              </a:rPr>
              <a:t>vosot</a:t>
            </a:r>
            <a:r>
              <a:rPr lang="ru-RU" altLang="ru-RU" sz="1400" b="1">
                <a:solidFill>
                  <a:schemeClr val="bg1"/>
                </a:solidFill>
              </a:rPr>
              <a:t>.ru</a:t>
            </a:r>
          </a:p>
        </p:txBody>
      </p:sp>
      <p:sp>
        <p:nvSpPr>
          <p:cNvPr id="15365" name="Rectangle 17"/>
          <p:cNvSpPr>
            <a:spLocks noChangeArrowheads="1"/>
          </p:cNvSpPr>
          <p:nvPr/>
        </p:nvSpPr>
        <p:spPr bwMode="auto">
          <a:xfrm>
            <a:off x="4476750" y="6475413"/>
            <a:ext cx="4667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</a:rPr>
              <a:t>www.</a:t>
            </a:r>
            <a:r>
              <a:rPr lang="en-US" altLang="ru-RU" sz="1400" b="1">
                <a:solidFill>
                  <a:schemeClr val="bg1"/>
                </a:solidFill>
              </a:rPr>
              <a:t>voacot</a:t>
            </a:r>
            <a:r>
              <a:rPr lang="ru-RU" altLang="ru-RU" sz="1400" b="1">
                <a:solidFill>
                  <a:schemeClr val="bg1"/>
                </a:solidFill>
              </a:rPr>
              <a:t>.ru</a:t>
            </a:r>
          </a:p>
        </p:txBody>
      </p:sp>
      <p:sp>
        <p:nvSpPr>
          <p:cNvPr id="15366" name="Номер слайда 5"/>
          <p:cNvSpPr txBox="1">
            <a:spLocks/>
          </p:cNvSpPr>
          <p:nvPr/>
        </p:nvSpPr>
        <p:spPr bwMode="auto">
          <a:xfrm>
            <a:off x="6553200" y="61658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DABEC3C-B044-40EB-99DB-4DE2618FD7D0}" type="slidenum">
              <a:rPr lang="ru-RU" altLang="ru-RU" sz="1600">
                <a:solidFill>
                  <a:schemeClr val="bg1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1521" y="980728"/>
            <a:ext cx="84352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Использовать механизмы системы саморегулирования для контроля качества услуг организациями, при соблюдении требований СРО</a:t>
            </a:r>
            <a:endParaRPr lang="ru-RU" sz="20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1521" y="1628800"/>
            <a:ext cx="84352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Поможет Минтруду в организации контроля качества услуг на рынке охраны труда;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Создаст процедуру по повышению качества услуг в сфер охраны труда;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Поможет работодателю в получении качественной услуги</a:t>
            </a:r>
            <a:endParaRPr lang="ru-RU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54361" y="3578805"/>
            <a:ext cx="8435279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200" b="1" dirty="0" smtClean="0"/>
              <a:t>Разработан проект федерального закона о требовании к организациям, оказывающим услуги в сфере охраны труда, по участию в контроле качества через механизм саморегулирования</a:t>
            </a:r>
            <a:endParaRPr lang="ru-RU" sz="22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36651" y="4941168"/>
            <a:ext cx="8470699" cy="15388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200" b="1" dirty="0" smtClean="0"/>
              <a:t>Вопрос качества услуг в сфере охраны труда и саморегулирования будет обсуждаться на Всероссийском съезде организаций, оказывающих услуги в сфере охраны труда</a:t>
            </a:r>
          </a:p>
          <a:p>
            <a:pPr algn="ctr"/>
            <a:r>
              <a:rPr lang="ru-RU" sz="2800" b="1" dirty="0" smtClean="0"/>
              <a:t>14 декабря в 10:00 Конференц-зал №1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131113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8"/>
          <p:cNvSpPr>
            <a:spLocks noChangeArrowheads="1"/>
          </p:cNvSpPr>
          <p:nvPr/>
        </p:nvSpPr>
        <p:spPr bwMode="auto">
          <a:xfrm>
            <a:off x="107950" y="3081338"/>
            <a:ext cx="89281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4000" b="1"/>
              <a:t>Спасибо за внимание!</a:t>
            </a:r>
          </a:p>
        </p:txBody>
      </p:sp>
      <p:pic>
        <p:nvPicPr>
          <p:cNvPr id="13315" name="Picture 11" descr="D:\ЦОТ\фо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578475"/>
            <a:ext cx="9147175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Заголовок 1"/>
          <p:cNvSpPr>
            <a:spLocks/>
          </p:cNvSpPr>
          <p:nvPr/>
        </p:nvSpPr>
        <p:spPr bwMode="auto">
          <a:xfrm>
            <a:off x="612775" y="152400"/>
            <a:ext cx="8602663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latin typeface="Cambria" pitchFamily="18" charset="0"/>
                <a:ea typeface="+mj-ea"/>
                <a:cs typeface="+mn-cs"/>
              </a:rPr>
              <a:t>ОБЩЕРОССИЙСКАЯ ОБЩЕСТВЕННАЯ ОРГАНИЗАЦИЯ </a:t>
            </a:r>
            <a:br>
              <a:rPr lang="ru-RU" b="1" dirty="0">
                <a:solidFill>
                  <a:schemeClr val="tx2"/>
                </a:solidFill>
                <a:latin typeface="Cambria" pitchFamily="18" charset="0"/>
                <a:ea typeface="+mj-ea"/>
                <a:cs typeface="+mn-cs"/>
              </a:rPr>
            </a:br>
            <a:r>
              <a:rPr lang="ru-RU" b="1" dirty="0">
                <a:solidFill>
                  <a:schemeClr val="tx2"/>
                </a:solidFill>
                <a:latin typeface="Cambria" pitchFamily="18" charset="0"/>
                <a:ea typeface="+mj-ea"/>
                <a:cs typeface="+mn-cs"/>
              </a:rPr>
              <a:t>«ВСЕРОССИЙСКОЕ ОБЪЕДИНЕНИЕ СПЕЦИАЛИСТОВ ПО ОХРАНЕ ТРУДА» </a:t>
            </a:r>
          </a:p>
        </p:txBody>
      </p:sp>
      <p:pic>
        <p:nvPicPr>
          <p:cNvPr id="13317" name="Picture 2" descr="D:\Disk\Работа\ПОЛИТИКА\АССОЦИАЦИЯ\Всероссийское объединение специалистов\логотип\лого_цв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225425"/>
            <a:ext cx="617538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395288" y="981075"/>
            <a:ext cx="835342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870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Стрелка вниз 20"/>
          <p:cNvSpPr/>
          <p:nvPr/>
        </p:nvSpPr>
        <p:spPr>
          <a:xfrm>
            <a:off x="1258888" y="3429000"/>
            <a:ext cx="431800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4284663" y="3429000"/>
            <a:ext cx="431800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7380288" y="3429000"/>
            <a:ext cx="431800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7173" name="Picture 11" descr="D:\ЦОТ\фо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9250"/>
            <a:ext cx="91471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Прямоугольник 1"/>
          <p:cNvSpPr>
            <a:spLocks noChangeArrowheads="1"/>
          </p:cNvSpPr>
          <p:nvPr/>
        </p:nvSpPr>
        <p:spPr bwMode="auto">
          <a:xfrm>
            <a:off x="585788" y="282575"/>
            <a:ext cx="79724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200" b="1">
                <a:solidFill>
                  <a:schemeClr val="tx2"/>
                </a:solidFill>
                <a:latin typeface="Arial" pitchFamily="34" charset="0"/>
              </a:rPr>
              <a:t>ОБЩЕСТВЕННЫЙ КОНТРОЛЬ В СФЕРЕ ОХРАНЕ ТРУДА</a:t>
            </a:r>
          </a:p>
        </p:txBody>
      </p:sp>
      <p:sp>
        <p:nvSpPr>
          <p:cNvPr id="7175" name="Rectangle 17"/>
          <p:cNvSpPr>
            <a:spLocks noChangeArrowheads="1"/>
          </p:cNvSpPr>
          <p:nvPr/>
        </p:nvSpPr>
        <p:spPr bwMode="auto">
          <a:xfrm>
            <a:off x="71438" y="6475413"/>
            <a:ext cx="16208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400" b="1">
                <a:solidFill>
                  <a:schemeClr val="bg1"/>
                </a:solidFill>
              </a:rPr>
              <a:t>info@</a:t>
            </a:r>
            <a:r>
              <a:rPr lang="en-US" altLang="ru-RU" sz="1400" b="1">
                <a:solidFill>
                  <a:schemeClr val="bg1"/>
                </a:solidFill>
              </a:rPr>
              <a:t>vosot</a:t>
            </a:r>
            <a:r>
              <a:rPr lang="ru-RU" altLang="ru-RU" sz="1400" b="1">
                <a:solidFill>
                  <a:schemeClr val="bg1"/>
                </a:solidFill>
              </a:rPr>
              <a:t>.ru</a:t>
            </a:r>
          </a:p>
        </p:txBody>
      </p:sp>
      <p:sp>
        <p:nvSpPr>
          <p:cNvPr id="7176" name="Rectangle 17"/>
          <p:cNvSpPr>
            <a:spLocks noChangeArrowheads="1"/>
          </p:cNvSpPr>
          <p:nvPr/>
        </p:nvSpPr>
        <p:spPr bwMode="auto">
          <a:xfrm>
            <a:off x="4476750" y="6475413"/>
            <a:ext cx="4667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ru-RU" altLang="ru-RU" sz="1400" b="1">
                <a:solidFill>
                  <a:schemeClr val="bg1"/>
                </a:solidFill>
              </a:rPr>
              <a:t>www.</a:t>
            </a:r>
            <a:r>
              <a:rPr lang="en-US" altLang="ru-RU" sz="1400" b="1">
                <a:solidFill>
                  <a:schemeClr val="bg1"/>
                </a:solidFill>
              </a:rPr>
              <a:t>voacot</a:t>
            </a:r>
            <a:r>
              <a:rPr lang="ru-RU" altLang="ru-RU" sz="1400" b="1">
                <a:solidFill>
                  <a:schemeClr val="bg1"/>
                </a:solidFill>
              </a:rPr>
              <a:t>.ru</a:t>
            </a:r>
          </a:p>
        </p:txBody>
      </p:sp>
      <p:sp>
        <p:nvSpPr>
          <p:cNvPr id="7177" name="Номер слайда 5"/>
          <p:cNvSpPr txBox="1">
            <a:spLocks/>
          </p:cNvSpPr>
          <p:nvPr/>
        </p:nvSpPr>
        <p:spPr bwMode="auto">
          <a:xfrm>
            <a:off x="6553200" y="61658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fld id="{BE4E4326-4737-4EB8-9F6C-572F45DFB4E0}" type="slidenum">
              <a:rPr lang="ru-RU" altLang="ru-RU" sz="1600">
                <a:solidFill>
                  <a:schemeClr val="bg1"/>
                </a:solidFill>
                <a:latin typeface="Arial" pitchFamily="34" charset="0"/>
              </a:rPr>
              <a:pPr algn="r" eaLnBrk="1" hangingPunct="1"/>
              <a:t>2</a:t>
            </a:fld>
            <a:endParaRPr lang="ru-RU" altLang="ru-RU" sz="16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925" y="3886200"/>
            <a:ext cx="3163888" cy="1127125"/>
          </a:xfrm>
          <a:prstGeom prst="roundRect">
            <a:avLst>
              <a:gd name="adj" fmla="val 10276"/>
            </a:avLst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ts val="600"/>
              </a:spcBef>
              <a:buClr>
                <a:srgbClr val="F8F7F3"/>
              </a:buClr>
              <a:buSzPct val="80000"/>
              <a:buFont typeface="Wingdings 3" pitchFamily="18" charset="2"/>
              <a:buNone/>
              <a:defRPr/>
            </a:pPr>
            <a:r>
              <a:rPr lang="ru-RU" sz="1600" b="1" dirty="0">
                <a:latin typeface="Arial Narrow" pitchFamily="34" charset="0"/>
                <a:cs typeface="Arial" pitchFamily="34" charset="0"/>
              </a:rPr>
              <a:t>временная рабочая группа по взаимодействию с гражданами и организациями при общественном контроле в сфере охраны труда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563938" y="3860800"/>
            <a:ext cx="5148262" cy="10080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ts val="600"/>
              </a:spcBef>
              <a:buClr>
                <a:srgbClr val="F8F7F3"/>
              </a:buClr>
              <a:buSzPct val="80000"/>
              <a:buFont typeface="Wingdings 3" pitchFamily="18" charset="2"/>
              <a:buNone/>
              <a:defRPr/>
            </a:pPr>
            <a:r>
              <a:rPr lang="ru-RU" sz="2000" b="1" dirty="0">
                <a:latin typeface="Arial Narrow" pitchFamily="34" charset="0"/>
              </a:rPr>
              <a:t>Комиссия по социальной политике, трудовым отношениям и качеству жизни граждан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63938" y="4868863"/>
            <a:ext cx="5148262" cy="10080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ts val="600"/>
              </a:spcBef>
              <a:buClr>
                <a:srgbClr val="F8F7F3"/>
              </a:buClr>
              <a:buSzPct val="80000"/>
              <a:buFont typeface="Wingdings 3" pitchFamily="18" charset="2"/>
              <a:buNone/>
              <a:defRPr/>
            </a:pPr>
            <a:r>
              <a:rPr lang="ru-RU" b="1" dirty="0">
                <a:latin typeface="Arial Narrow" pitchFamily="34" charset="0"/>
              </a:rPr>
              <a:t>Рабочая группа по проведению всероссийского общественного мониторинга в сфере </a:t>
            </a:r>
            <a:r>
              <a:rPr lang="ru-RU" b="1" dirty="0" smtClean="0">
                <a:latin typeface="Arial Narrow" pitchFamily="34" charset="0"/>
              </a:rPr>
              <a:t>социально-трудовых отношений и охраны </a:t>
            </a:r>
            <a:r>
              <a:rPr lang="ru-RU" b="1" dirty="0">
                <a:latin typeface="Arial Narrow" pitchFamily="34" charset="0"/>
              </a:rPr>
              <a:t>труда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33363" y="908050"/>
            <a:ext cx="8677275" cy="973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600"/>
              </a:spcBef>
              <a:buClr>
                <a:srgbClr val="F8F7F3"/>
              </a:buClr>
              <a:buSzPct val="80000"/>
              <a:buFont typeface="Wingdings 3" pitchFamily="18" charset="2"/>
              <a:buNone/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ПЕРВЫЙ ВСЕРОССИЙСКИЙ ОБЩЕСТВЕННЫЙ МОНИТОРИНГ ПО ОХРАНЕ ТРУДА</a:t>
            </a:r>
          </a:p>
        </p:txBody>
      </p:sp>
      <p:grpSp>
        <p:nvGrpSpPr>
          <p:cNvPr id="7182" name="Группа 1"/>
          <p:cNvGrpSpPr>
            <a:grpSpLocks/>
          </p:cNvGrpSpPr>
          <p:nvPr/>
        </p:nvGrpSpPr>
        <p:grpSpPr bwMode="auto">
          <a:xfrm>
            <a:off x="107950" y="2697163"/>
            <a:ext cx="8928100" cy="720725"/>
            <a:chOff x="107950" y="836613"/>
            <a:chExt cx="8928100" cy="720725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107950" y="836613"/>
              <a:ext cx="2735263" cy="7207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ts val="600"/>
                </a:spcBef>
                <a:buClr>
                  <a:srgbClr val="F8F7F3"/>
                </a:buClr>
                <a:buSzPct val="80000"/>
                <a:buFont typeface="Wingdings 3" pitchFamily="18" charset="2"/>
                <a:buNone/>
                <a:defRPr/>
              </a:pPr>
              <a:r>
                <a:rPr lang="ru-RU" b="1" dirty="0"/>
                <a:t>ОБЩЕСТВЕННЫЙ СОВЕТ ПРИ МИНТРУДЕ РОССИИ</a:t>
              </a: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3041650" y="836613"/>
              <a:ext cx="2916238" cy="7207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ts val="600"/>
                </a:spcBef>
                <a:buClr>
                  <a:srgbClr val="F8F7F3"/>
                </a:buClr>
                <a:buSzPct val="80000"/>
                <a:buFont typeface="Wingdings 3" pitchFamily="18" charset="2"/>
                <a:buNone/>
                <a:defRPr/>
              </a:pPr>
              <a:r>
                <a:rPr lang="ru-RU" b="1" dirty="0"/>
                <a:t>ОБЩЕСТВЕННАЯ ПАЛАТА РОССИЙСКОЙ ФЕДЕРАЦИИ</a:t>
              </a: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6156325" y="836613"/>
              <a:ext cx="2879725" cy="72072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ts val="600"/>
                </a:spcBef>
                <a:buClr>
                  <a:srgbClr val="F8F7F3"/>
                </a:buClr>
                <a:buSzPct val="80000"/>
                <a:buFont typeface="Wingdings 3" pitchFamily="18" charset="2"/>
                <a:buNone/>
                <a:defRPr/>
              </a:pPr>
              <a:r>
                <a:rPr lang="ru-RU" b="1" dirty="0"/>
                <a:t>ОБЩЕСТВЕННЫЕ ПАЛАТЫ 85 СУБЪЕКТОВ РФ</a:t>
              </a:r>
            </a:p>
          </p:txBody>
        </p:sp>
      </p:grpSp>
      <p:sp>
        <p:nvSpPr>
          <p:cNvPr id="5" name="Двойная стрелка вверх/вниз 4"/>
          <p:cNvSpPr/>
          <p:nvPr/>
        </p:nvSpPr>
        <p:spPr>
          <a:xfrm>
            <a:off x="1295400" y="1928813"/>
            <a:ext cx="358775" cy="6223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Двойная стрелка вверх/вниз 21"/>
          <p:cNvSpPr/>
          <p:nvPr/>
        </p:nvSpPr>
        <p:spPr>
          <a:xfrm>
            <a:off x="4319588" y="1928813"/>
            <a:ext cx="360362" cy="6223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Двойная стрелка вверх/вниз 22"/>
          <p:cNvSpPr/>
          <p:nvPr/>
        </p:nvSpPr>
        <p:spPr>
          <a:xfrm>
            <a:off x="7440613" y="1928813"/>
            <a:ext cx="358775" cy="6223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4925" y="5013325"/>
            <a:ext cx="3163888" cy="881063"/>
          </a:xfrm>
          <a:prstGeom prst="roundRect">
            <a:avLst>
              <a:gd name="adj" fmla="val 12436"/>
            </a:avLst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ts val="600"/>
              </a:spcBef>
              <a:buClr>
                <a:srgbClr val="F8F7F3"/>
              </a:buClr>
              <a:buSzPct val="80000"/>
              <a:buFont typeface="Wingdings 3" pitchFamily="18" charset="2"/>
              <a:buNone/>
              <a:defRPr/>
            </a:pPr>
            <a:r>
              <a:rPr lang="ru-RU" b="1" dirty="0"/>
              <a:t>Комиссия по условиям 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>и охране труда</a:t>
            </a:r>
            <a:endParaRPr lang="ru-RU" b="1" dirty="0"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651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1" descr="D:\ЦОТ\фо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9250"/>
            <a:ext cx="91471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Прямоугольник 1"/>
          <p:cNvSpPr>
            <a:spLocks noChangeArrowheads="1"/>
          </p:cNvSpPr>
          <p:nvPr/>
        </p:nvSpPr>
        <p:spPr bwMode="auto">
          <a:xfrm>
            <a:off x="436563" y="2708920"/>
            <a:ext cx="7156450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900" b="1" dirty="0">
                <a:latin typeface="Arial" pitchFamily="34" charset="0"/>
              </a:rPr>
              <a:t>РАБОЧАЯ ГРУППА ПО ПРОВЕДЕНИЮ ОБЩЕСТВЕННОГО </a:t>
            </a:r>
          </a:p>
          <a:p>
            <a:pPr algn="ctr" eaLnBrk="1" hangingPunct="1"/>
            <a:r>
              <a:rPr lang="ru-RU" altLang="ru-RU" sz="1900" b="1" dirty="0">
                <a:latin typeface="Arial" pitchFamily="34" charset="0"/>
              </a:rPr>
              <a:t>МОНИТОРИНГА В СФЕРЕ </a:t>
            </a:r>
            <a:r>
              <a:rPr lang="ru-RU" altLang="ru-RU" sz="1900" b="1" dirty="0" smtClean="0">
                <a:latin typeface="Arial" pitchFamily="34" charset="0"/>
              </a:rPr>
              <a:t>СОЦИАЛЬНО-ТРУДОВЫХ ОТНОШЕНИЙ И ОХРАНЫ </a:t>
            </a:r>
            <a:r>
              <a:rPr lang="ru-RU" altLang="ru-RU" sz="1900" b="1" dirty="0">
                <a:latin typeface="Arial" pitchFamily="34" charset="0"/>
              </a:rPr>
              <a:t>ТРУДА</a:t>
            </a:r>
          </a:p>
        </p:txBody>
      </p:sp>
      <p:sp>
        <p:nvSpPr>
          <p:cNvPr id="8196" name="Rectangle 17"/>
          <p:cNvSpPr>
            <a:spLocks noChangeArrowheads="1"/>
          </p:cNvSpPr>
          <p:nvPr/>
        </p:nvSpPr>
        <p:spPr bwMode="auto">
          <a:xfrm>
            <a:off x="71438" y="6475413"/>
            <a:ext cx="16208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altLang="ru-RU" sz="1400" b="1">
                <a:solidFill>
                  <a:schemeClr val="bg1"/>
                </a:solidFill>
              </a:rPr>
              <a:t>info@</a:t>
            </a:r>
            <a:r>
              <a:rPr lang="en-US" altLang="ru-RU" sz="1400" b="1">
                <a:solidFill>
                  <a:schemeClr val="bg1"/>
                </a:solidFill>
              </a:rPr>
              <a:t>vosot</a:t>
            </a:r>
            <a:r>
              <a:rPr lang="ru-RU" altLang="ru-RU" sz="1400" b="1">
                <a:solidFill>
                  <a:schemeClr val="bg1"/>
                </a:solidFill>
              </a:rPr>
              <a:t>.ru</a:t>
            </a:r>
          </a:p>
        </p:txBody>
      </p:sp>
      <p:sp>
        <p:nvSpPr>
          <p:cNvPr id="8197" name="Rectangle 17"/>
          <p:cNvSpPr>
            <a:spLocks noChangeArrowheads="1"/>
          </p:cNvSpPr>
          <p:nvPr/>
        </p:nvSpPr>
        <p:spPr bwMode="auto">
          <a:xfrm>
            <a:off x="4476750" y="6475413"/>
            <a:ext cx="4667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ru-RU" altLang="ru-RU" sz="1400" b="1">
                <a:solidFill>
                  <a:schemeClr val="bg1"/>
                </a:solidFill>
              </a:rPr>
              <a:t>www.</a:t>
            </a:r>
            <a:r>
              <a:rPr lang="en-US" altLang="ru-RU" sz="1400" b="1">
                <a:solidFill>
                  <a:schemeClr val="bg1"/>
                </a:solidFill>
              </a:rPr>
              <a:t>voacot</a:t>
            </a:r>
            <a:r>
              <a:rPr lang="ru-RU" altLang="ru-RU" sz="1400" b="1">
                <a:solidFill>
                  <a:schemeClr val="bg1"/>
                </a:solidFill>
              </a:rPr>
              <a:t>.ru</a:t>
            </a:r>
          </a:p>
        </p:txBody>
      </p:sp>
      <p:sp>
        <p:nvSpPr>
          <p:cNvPr id="8198" name="Номер слайда 5"/>
          <p:cNvSpPr txBox="1">
            <a:spLocks/>
          </p:cNvSpPr>
          <p:nvPr/>
        </p:nvSpPr>
        <p:spPr bwMode="auto">
          <a:xfrm>
            <a:off x="6553200" y="61658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fld id="{42C15A6C-FAAC-43B8-B9DE-81FC8C95612E}" type="slidenum">
              <a:rPr lang="ru-RU" altLang="ru-RU" sz="1600">
                <a:solidFill>
                  <a:schemeClr val="bg1"/>
                </a:solidFill>
                <a:latin typeface="Arial" pitchFamily="34" charset="0"/>
              </a:rPr>
              <a:pPr algn="r" eaLnBrk="1" hangingPunct="1"/>
              <a:t>3</a:t>
            </a:fld>
            <a:endParaRPr lang="ru-RU" altLang="ru-RU" sz="16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8199" name="Прямоугольник 1"/>
          <p:cNvSpPr>
            <a:spLocks noChangeArrowheads="1"/>
          </p:cNvSpPr>
          <p:nvPr/>
        </p:nvSpPr>
        <p:spPr bwMode="auto">
          <a:xfrm>
            <a:off x="320675" y="3605138"/>
            <a:ext cx="727233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700" b="1" dirty="0"/>
              <a:t>при Комиссии по социальной политике, трудовым отношениям и качеству жизни граждан Общественной палаты Российской Федерации.</a:t>
            </a:r>
          </a:p>
        </p:txBody>
      </p:sp>
      <p:sp>
        <p:nvSpPr>
          <p:cNvPr id="8200" name="Прямоугольник 13"/>
          <p:cNvSpPr>
            <a:spLocks noChangeArrowheads="1"/>
          </p:cNvSpPr>
          <p:nvPr/>
        </p:nvSpPr>
        <p:spPr bwMode="auto">
          <a:xfrm>
            <a:off x="320675" y="1125538"/>
            <a:ext cx="727233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just" eaLnBrk="1" hangingPunct="1"/>
            <a:r>
              <a:rPr lang="ru-RU" altLang="ru-RU" sz="1600"/>
              <a:t>В рамках Общественного мониторинга в сфере охраны труда 29 сентября 2015 года совместно с Комиссией по социальной политике, трудовым отношениям и качеству жизни граждан Общественной палаты Российской Федерации был проведен Круглый стол «Актуальные проблемы в области охраны труда»</a:t>
            </a:r>
          </a:p>
        </p:txBody>
      </p:sp>
      <p:sp>
        <p:nvSpPr>
          <p:cNvPr id="8201" name="Прямоугольник 2"/>
          <p:cNvSpPr>
            <a:spLocks noChangeArrowheads="1"/>
          </p:cNvSpPr>
          <p:nvPr/>
        </p:nvSpPr>
        <p:spPr bwMode="auto">
          <a:xfrm>
            <a:off x="1273175" y="2266950"/>
            <a:ext cx="5483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b="1"/>
              <a:t>принято решение о формировании рабочей группы:</a:t>
            </a:r>
          </a:p>
        </p:txBody>
      </p:sp>
      <p:sp>
        <p:nvSpPr>
          <p:cNvPr id="8202" name="Прямоугольник 3"/>
          <p:cNvSpPr>
            <a:spLocks noChangeArrowheads="1"/>
          </p:cNvSpPr>
          <p:nvPr/>
        </p:nvSpPr>
        <p:spPr bwMode="auto">
          <a:xfrm>
            <a:off x="436563" y="4292600"/>
            <a:ext cx="71564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400"/>
              <a:t>к участию в рабочей группе привлекаются ведущие специалисты и эксперты в области охраны труда</a:t>
            </a:r>
          </a:p>
        </p:txBody>
      </p:sp>
      <p:pic>
        <p:nvPicPr>
          <p:cNvPr id="8203" name="Picture 2" descr="D:\Downloads\brechalov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175" y="1257300"/>
            <a:ext cx="1143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4" name="Прямоугольник 4"/>
          <p:cNvSpPr>
            <a:spLocks noChangeArrowheads="1"/>
          </p:cNvSpPr>
          <p:nvPr/>
        </p:nvSpPr>
        <p:spPr bwMode="auto">
          <a:xfrm>
            <a:off x="7700963" y="2760663"/>
            <a:ext cx="12430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А.В. Бречалов</a:t>
            </a:r>
          </a:p>
        </p:txBody>
      </p:sp>
      <p:pic>
        <p:nvPicPr>
          <p:cNvPr id="8205" name="Picture 3" descr="D:\Downloads\slepa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175" y="3448050"/>
            <a:ext cx="1143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6" name="Прямоугольник 16"/>
          <p:cNvSpPr>
            <a:spLocks noChangeArrowheads="1"/>
          </p:cNvSpPr>
          <p:nvPr/>
        </p:nvSpPr>
        <p:spPr bwMode="auto">
          <a:xfrm>
            <a:off x="7793038" y="4992688"/>
            <a:ext cx="10588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В.А. Слепак</a:t>
            </a:r>
          </a:p>
        </p:txBody>
      </p:sp>
      <p:sp>
        <p:nvSpPr>
          <p:cNvPr id="8207" name="Прямоугольник 1"/>
          <p:cNvSpPr>
            <a:spLocks noChangeArrowheads="1"/>
          </p:cNvSpPr>
          <p:nvPr/>
        </p:nvSpPr>
        <p:spPr bwMode="auto">
          <a:xfrm>
            <a:off x="800100" y="282575"/>
            <a:ext cx="7543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2200" b="1">
                <a:solidFill>
                  <a:schemeClr val="tx2"/>
                </a:solidFill>
                <a:latin typeface="Arial" pitchFamily="34" charset="0"/>
              </a:rPr>
              <a:t>ПЕРВЫЙ ВСЕРОССИЙСКИЙ </a:t>
            </a:r>
          </a:p>
          <a:p>
            <a:pPr algn="ctr" eaLnBrk="1" hangingPunct="1"/>
            <a:r>
              <a:rPr lang="ru-RU" altLang="ru-RU" sz="2200" b="1">
                <a:solidFill>
                  <a:schemeClr val="tx2"/>
                </a:solidFill>
                <a:latin typeface="Arial" pitchFamily="34" charset="0"/>
              </a:rPr>
              <a:t>ОБЩЕСТВЕННЫЙ МОНИТОРИНГ ПО ОХРАНЕ ТРУДА</a:t>
            </a:r>
          </a:p>
        </p:txBody>
      </p:sp>
    </p:spTree>
    <p:extLst>
      <p:ext uri="{BB962C8B-B14F-4D97-AF65-F5344CB8AC3E}">
        <p14:creationId xmlns:p14="http://schemas.microsoft.com/office/powerpoint/2010/main" val="3236256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1" descr="D:\ЦОТ\фо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9250"/>
            <a:ext cx="91471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Прямоугольник 1"/>
          <p:cNvSpPr>
            <a:spLocks noChangeArrowheads="1"/>
          </p:cNvSpPr>
          <p:nvPr/>
        </p:nvSpPr>
        <p:spPr bwMode="auto">
          <a:xfrm>
            <a:off x="1550988" y="282575"/>
            <a:ext cx="60420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b="1">
                <a:solidFill>
                  <a:schemeClr val="tx2"/>
                </a:solidFill>
                <a:latin typeface="Arial" charset="0"/>
              </a:rPr>
              <a:t>ПРЕДЛОЖЕНИЯ ПО РЕФОРМИРОВАНИЮ </a:t>
            </a:r>
            <a:br>
              <a:rPr lang="ru-RU" altLang="ru-RU" sz="2200" b="1">
                <a:solidFill>
                  <a:schemeClr val="tx2"/>
                </a:solidFill>
                <a:latin typeface="Arial" charset="0"/>
              </a:rPr>
            </a:br>
            <a:r>
              <a:rPr lang="ru-RU" altLang="ru-RU" sz="2200" b="1">
                <a:solidFill>
                  <a:schemeClr val="tx2"/>
                </a:solidFill>
                <a:latin typeface="Arial" charset="0"/>
              </a:rPr>
              <a:t>ЗАКОНОДАТЕЛЬСТВА ОБ ОХРАНЕ ТРУДА</a:t>
            </a:r>
          </a:p>
        </p:txBody>
      </p:sp>
      <p:sp>
        <p:nvSpPr>
          <p:cNvPr id="15364" name="Rectangle 17"/>
          <p:cNvSpPr>
            <a:spLocks noChangeArrowheads="1"/>
          </p:cNvSpPr>
          <p:nvPr/>
        </p:nvSpPr>
        <p:spPr bwMode="auto">
          <a:xfrm>
            <a:off x="71438" y="6475413"/>
            <a:ext cx="16208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</a:rPr>
              <a:t>info@</a:t>
            </a:r>
            <a:r>
              <a:rPr lang="en-US" altLang="ru-RU" sz="1400" b="1">
                <a:solidFill>
                  <a:schemeClr val="bg1"/>
                </a:solidFill>
              </a:rPr>
              <a:t>vosot</a:t>
            </a:r>
            <a:r>
              <a:rPr lang="ru-RU" altLang="ru-RU" sz="1400" b="1">
                <a:solidFill>
                  <a:schemeClr val="bg1"/>
                </a:solidFill>
              </a:rPr>
              <a:t>.ru</a:t>
            </a:r>
          </a:p>
        </p:txBody>
      </p:sp>
      <p:sp>
        <p:nvSpPr>
          <p:cNvPr id="15365" name="Rectangle 17"/>
          <p:cNvSpPr>
            <a:spLocks noChangeArrowheads="1"/>
          </p:cNvSpPr>
          <p:nvPr/>
        </p:nvSpPr>
        <p:spPr bwMode="auto">
          <a:xfrm>
            <a:off x="4476750" y="6475413"/>
            <a:ext cx="4667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</a:rPr>
              <a:t>www.</a:t>
            </a:r>
            <a:r>
              <a:rPr lang="en-US" altLang="ru-RU" sz="1400" b="1">
                <a:solidFill>
                  <a:schemeClr val="bg1"/>
                </a:solidFill>
              </a:rPr>
              <a:t>voacot</a:t>
            </a:r>
            <a:r>
              <a:rPr lang="ru-RU" altLang="ru-RU" sz="1400" b="1">
                <a:solidFill>
                  <a:schemeClr val="bg1"/>
                </a:solidFill>
              </a:rPr>
              <a:t>.ru</a:t>
            </a:r>
          </a:p>
        </p:txBody>
      </p:sp>
      <p:sp>
        <p:nvSpPr>
          <p:cNvPr id="15366" name="Номер слайда 5"/>
          <p:cNvSpPr txBox="1">
            <a:spLocks/>
          </p:cNvSpPr>
          <p:nvPr/>
        </p:nvSpPr>
        <p:spPr bwMode="auto">
          <a:xfrm>
            <a:off x="6553200" y="61658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DABEC3C-B044-40EB-99DB-4DE2618FD7D0}" type="slidenum">
              <a:rPr lang="ru-RU" altLang="ru-RU" sz="1600">
                <a:solidFill>
                  <a:schemeClr val="bg1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 bwMode="auto">
          <a:xfrm>
            <a:off x="252413" y="1196975"/>
            <a:ext cx="8639175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ts val="1000"/>
              </a:spcBef>
              <a:buClr>
                <a:srgbClr val="F8F7F3"/>
              </a:buClr>
              <a:buSzPct val="80000"/>
              <a:defRPr/>
            </a:pPr>
            <a:r>
              <a:rPr lang="ru-RU" sz="2800" dirty="0" smtClean="0">
                <a:latin typeface="+mj-lt"/>
              </a:rPr>
              <a:t>Переход от Концепции </a:t>
            </a:r>
            <a:r>
              <a:rPr lang="en-US" sz="2800" dirty="0" smtClean="0">
                <a:latin typeface="+mj-lt"/>
              </a:rPr>
              <a:t/>
            </a:r>
            <a:br>
              <a:rPr lang="en-US" sz="2800" dirty="0" smtClean="0">
                <a:latin typeface="+mj-lt"/>
              </a:rPr>
            </a:br>
            <a:r>
              <a:rPr lang="ru-RU" sz="2800" b="1" dirty="0" smtClean="0">
                <a:latin typeface="+mj-lt"/>
              </a:rPr>
              <a:t>«Абсолютной безопасности и приемлемого риска» </a:t>
            </a:r>
            <a:br>
              <a:rPr lang="ru-RU" sz="2800" b="1" dirty="0" smtClean="0">
                <a:latin typeface="+mj-lt"/>
              </a:rPr>
            </a:br>
            <a:r>
              <a:rPr lang="ru-RU" sz="2800" dirty="0" smtClean="0">
                <a:latin typeface="+mj-lt"/>
              </a:rPr>
              <a:t>к</a:t>
            </a:r>
            <a:r>
              <a:rPr lang="ru-RU" sz="2800" b="1" dirty="0" smtClean="0">
                <a:latin typeface="+mj-lt"/>
              </a:rPr>
              <a:t> </a:t>
            </a:r>
            <a:r>
              <a:rPr lang="ru-RU" sz="2800" dirty="0" smtClean="0">
                <a:latin typeface="+mj-lt"/>
              </a:rPr>
              <a:t>концепции </a:t>
            </a:r>
            <a:r>
              <a:rPr lang="en-US" sz="2800" b="1" dirty="0" smtClean="0">
                <a:latin typeface="+mj-lt"/>
              </a:rPr>
              <a:t/>
            </a:r>
            <a:br>
              <a:rPr lang="en-US" sz="2800" b="1" dirty="0" smtClean="0">
                <a:latin typeface="+mj-lt"/>
              </a:rPr>
            </a:br>
            <a:r>
              <a:rPr lang="ru-RU" sz="2800" b="1" dirty="0" smtClean="0">
                <a:latin typeface="+mj-lt"/>
              </a:rPr>
              <a:t>«Максимальной защиты работника </a:t>
            </a:r>
            <a:br>
              <a:rPr lang="ru-RU" sz="2800" b="1" dirty="0" smtClean="0">
                <a:latin typeface="+mj-lt"/>
              </a:rPr>
            </a:br>
            <a:r>
              <a:rPr lang="ru-RU" sz="2800" b="1" dirty="0" smtClean="0">
                <a:latin typeface="+mj-lt"/>
              </a:rPr>
              <a:t>и системного снижения рисков»</a:t>
            </a:r>
            <a:endParaRPr lang="ru-RU" sz="2800" b="1" i="1" dirty="0" smtClean="0">
              <a:latin typeface="+mj-lt"/>
            </a:endParaRPr>
          </a:p>
        </p:txBody>
      </p:sp>
      <p:sp>
        <p:nvSpPr>
          <p:cNvPr id="15368" name="Прямоугольник 1"/>
          <p:cNvSpPr>
            <a:spLocks noChangeArrowheads="1"/>
          </p:cNvSpPr>
          <p:nvPr/>
        </p:nvSpPr>
        <p:spPr bwMode="auto">
          <a:xfrm>
            <a:off x="395288" y="3597275"/>
            <a:ext cx="83534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200"/>
              <a:t>Концепция «приемлемого риска» у многих работодателей и работников ассоциируется с установкой «приемлемого» вредного класса условий труда с отсутствием необходимости дальнейших действий, направленных на улучшение условий труда на рабочем месте, снижении класса вредности и снижение профессиональных рисков.</a:t>
            </a:r>
          </a:p>
        </p:txBody>
      </p:sp>
    </p:spTree>
    <p:extLst>
      <p:ext uri="{BB962C8B-B14F-4D97-AF65-F5344CB8AC3E}">
        <p14:creationId xmlns:p14="http://schemas.microsoft.com/office/powerpoint/2010/main" val="1705320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1" descr="D:\ЦОТ\фо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9250"/>
            <a:ext cx="91471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17"/>
          <p:cNvSpPr>
            <a:spLocks noChangeArrowheads="1"/>
          </p:cNvSpPr>
          <p:nvPr/>
        </p:nvSpPr>
        <p:spPr bwMode="auto">
          <a:xfrm>
            <a:off x="71438" y="6475413"/>
            <a:ext cx="16208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altLang="ru-RU" sz="1400" b="1" dirty="0" err="1">
                <a:solidFill>
                  <a:schemeClr val="bg1"/>
                </a:solidFill>
              </a:rPr>
              <a:t>info</a:t>
            </a:r>
            <a:r>
              <a:rPr lang="ru-RU" altLang="ru-RU" sz="1400" b="1" dirty="0">
                <a:solidFill>
                  <a:schemeClr val="bg1"/>
                </a:solidFill>
              </a:rPr>
              <a:t>@</a:t>
            </a:r>
            <a:r>
              <a:rPr lang="en-US" altLang="ru-RU" sz="1400" b="1" dirty="0" err="1">
                <a:solidFill>
                  <a:schemeClr val="bg1"/>
                </a:solidFill>
              </a:rPr>
              <a:t>vosot</a:t>
            </a:r>
            <a:r>
              <a:rPr lang="ru-RU" altLang="ru-RU" sz="1400" b="1" dirty="0">
                <a:solidFill>
                  <a:schemeClr val="bg1"/>
                </a:solidFill>
              </a:rPr>
              <a:t>.</a:t>
            </a:r>
            <a:r>
              <a:rPr lang="ru-RU" altLang="ru-RU" sz="1400" b="1" dirty="0" err="1">
                <a:solidFill>
                  <a:schemeClr val="bg1"/>
                </a:solidFill>
              </a:rPr>
              <a:t>ru</a:t>
            </a:r>
            <a:endParaRPr lang="ru-RU" altLang="ru-RU" sz="1400" b="1" dirty="0">
              <a:solidFill>
                <a:schemeClr val="bg1"/>
              </a:solidFill>
            </a:endParaRPr>
          </a:p>
        </p:txBody>
      </p:sp>
      <p:sp>
        <p:nvSpPr>
          <p:cNvPr id="14340" name="Rectangle 17"/>
          <p:cNvSpPr>
            <a:spLocks noChangeArrowheads="1"/>
          </p:cNvSpPr>
          <p:nvPr/>
        </p:nvSpPr>
        <p:spPr bwMode="auto">
          <a:xfrm>
            <a:off x="4476750" y="6475413"/>
            <a:ext cx="4667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ru-RU" altLang="ru-RU" sz="1400" b="1">
                <a:solidFill>
                  <a:schemeClr val="bg1"/>
                </a:solidFill>
              </a:rPr>
              <a:t>www.</a:t>
            </a:r>
            <a:r>
              <a:rPr lang="en-US" altLang="ru-RU" sz="1400" b="1">
                <a:solidFill>
                  <a:schemeClr val="bg1"/>
                </a:solidFill>
              </a:rPr>
              <a:t>voacot</a:t>
            </a:r>
            <a:r>
              <a:rPr lang="ru-RU" altLang="ru-RU" sz="1400" b="1">
                <a:solidFill>
                  <a:schemeClr val="bg1"/>
                </a:solidFill>
              </a:rPr>
              <a:t>.ru</a:t>
            </a:r>
          </a:p>
        </p:txBody>
      </p:sp>
      <p:sp>
        <p:nvSpPr>
          <p:cNvPr id="14341" name="Номер слайда 5"/>
          <p:cNvSpPr txBox="1">
            <a:spLocks/>
          </p:cNvSpPr>
          <p:nvPr/>
        </p:nvSpPr>
        <p:spPr bwMode="auto">
          <a:xfrm>
            <a:off x="6553200" y="61658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/>
            <a:fld id="{456C6FE2-6B1F-44A4-8CA6-D89AB14CB787}" type="slidenum">
              <a:rPr lang="ru-RU" altLang="ru-RU" sz="1600">
                <a:solidFill>
                  <a:schemeClr val="bg1"/>
                </a:solidFill>
                <a:latin typeface="Arial" pitchFamily="34" charset="0"/>
              </a:rPr>
              <a:pPr algn="r" eaLnBrk="1" hangingPunct="1"/>
              <a:t>5</a:t>
            </a:fld>
            <a:endParaRPr lang="ru-RU" altLang="ru-RU" sz="160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1" name="Заголовок 1"/>
          <p:cNvSpPr>
            <a:spLocks/>
          </p:cNvSpPr>
          <p:nvPr/>
        </p:nvSpPr>
        <p:spPr bwMode="auto">
          <a:xfrm>
            <a:off x="612775" y="152400"/>
            <a:ext cx="8602663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latin typeface="Cambria" pitchFamily="18" charset="0"/>
                <a:ea typeface="+mj-ea"/>
              </a:rPr>
              <a:t>ОБЩЕРОССИЙСКАЯ ОБЩЕСТВЕННАЯ ОРГАНИЗАЦИЯ </a:t>
            </a:r>
            <a:br>
              <a:rPr lang="ru-RU" b="1" dirty="0">
                <a:solidFill>
                  <a:schemeClr val="tx2"/>
                </a:solidFill>
                <a:latin typeface="Cambria" pitchFamily="18" charset="0"/>
                <a:ea typeface="+mj-ea"/>
              </a:rPr>
            </a:br>
            <a:r>
              <a:rPr lang="ru-RU" b="1" dirty="0">
                <a:solidFill>
                  <a:schemeClr val="tx2"/>
                </a:solidFill>
                <a:latin typeface="Cambria" pitchFamily="18" charset="0"/>
                <a:ea typeface="+mj-ea"/>
              </a:rPr>
              <a:t>«ВСЕРОССИЙСКОЕ ОБЪЕДИНЕНИЕ СПЕЦИАЛИСТОВ ПО ОХРАНЕ ТРУДА» </a:t>
            </a:r>
          </a:p>
        </p:txBody>
      </p:sp>
      <p:pic>
        <p:nvPicPr>
          <p:cNvPr id="13" name="Picture 2" descr="D:\Disk\Работа\ПОЛИТИКА\АССОЦИАЦИЯ\Всероссийское объединение специалистов\логотип\лого_цв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225425"/>
            <a:ext cx="617538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395288" y="981075"/>
            <a:ext cx="835342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1"/>
          <p:cNvSpPr>
            <a:spLocks noChangeArrowheads="1"/>
          </p:cNvSpPr>
          <p:nvPr/>
        </p:nvSpPr>
        <p:spPr bwMode="auto">
          <a:xfrm>
            <a:off x="322759" y="1916832"/>
            <a:ext cx="8498480" cy="1877437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2400" b="1" dirty="0" smtClean="0"/>
              <a:t>КОНЦЕПЦИЯ ПОВЫШЕНИЯ ЭФФЕКТИВНОСТИ ОБЕСПЕЧЕНИЯ </a:t>
            </a:r>
          </a:p>
          <a:p>
            <a:pPr algn="ctr"/>
            <a:r>
              <a:rPr lang="ru-RU" sz="2400" b="1" dirty="0" smtClean="0"/>
              <a:t>СОБЛЮДЕНИЯ ТРУДОВОГО ЗАКОНОДАТЕЛЬСТВА </a:t>
            </a:r>
          </a:p>
          <a:p>
            <a:pPr algn="ctr"/>
            <a:r>
              <a:rPr lang="ru-RU" sz="2400" b="1" dirty="0" smtClean="0"/>
              <a:t>И ИНЫХ НОРМАТИВНЫХ ПРАВОВЫХ АКТОВ, </a:t>
            </a:r>
          </a:p>
          <a:p>
            <a:pPr algn="ctr"/>
            <a:r>
              <a:rPr lang="ru-RU" sz="2400" b="1" dirty="0" smtClean="0"/>
              <a:t>СОДЕРЖАЩИХ НОРМЫ ТРУДОВОГО ПРАВА (2015 - 2020 ГОДЫ)</a:t>
            </a:r>
          </a:p>
          <a:p>
            <a:pPr lvl="0" algn="ctr"/>
            <a:r>
              <a:rPr lang="ru-RU" sz="2000" dirty="0" smtClean="0"/>
              <a:t>(утверждена Распоряжением Правительства РФ от 05.06.2015 г. № 1028-р.)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2759" y="1196752"/>
            <a:ext cx="84984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000"/>
              </a:spcBef>
              <a:buClr>
                <a:srgbClr val="F8F7F3"/>
              </a:buClr>
              <a:buSzPct val="80000"/>
              <a:defRPr/>
            </a:pPr>
            <a:r>
              <a:rPr lang="ru-RU" sz="2000" dirty="0" smtClean="0"/>
              <a:t>В соответствии с Федеральным законом от 28.06.2014 №172-ФЗ «О стратегическом планировании в РФ разработана:</a:t>
            </a:r>
            <a:endParaRPr lang="ru-RU" sz="20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54753" y="3955122"/>
            <a:ext cx="28344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1000"/>
              </a:spcBef>
              <a:buClr>
                <a:srgbClr val="F8F7F3"/>
              </a:buClr>
              <a:buSzPct val="80000"/>
              <a:defRPr/>
            </a:pPr>
            <a:r>
              <a:rPr lang="ru-RU" sz="2000" dirty="0"/>
              <a:t>Требуется разработать : </a:t>
            </a:r>
          </a:p>
        </p:txBody>
      </p:sp>
      <p:sp>
        <p:nvSpPr>
          <p:cNvPr id="15" name="Прямоугольник 1"/>
          <p:cNvSpPr>
            <a:spLocks noChangeArrowheads="1"/>
          </p:cNvSpPr>
          <p:nvPr/>
        </p:nvSpPr>
        <p:spPr bwMode="auto">
          <a:xfrm>
            <a:off x="296469" y="4580500"/>
            <a:ext cx="8551060" cy="830997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/>
              <a:t>Концепцию по развитию законодательства по охране труда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b="1" dirty="0"/>
              <a:t>Государственную программу «Безопасный труд»</a:t>
            </a:r>
          </a:p>
        </p:txBody>
      </p:sp>
    </p:spTree>
    <p:extLst>
      <p:ext uri="{BB962C8B-B14F-4D97-AF65-F5344CB8AC3E}">
        <p14:creationId xmlns:p14="http://schemas.microsoft.com/office/powerpoint/2010/main" val="3302892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1" descr="D:\ЦОТ\фо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9250"/>
            <a:ext cx="91471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Прямоугольник 1"/>
          <p:cNvSpPr>
            <a:spLocks noChangeArrowheads="1"/>
          </p:cNvSpPr>
          <p:nvPr/>
        </p:nvSpPr>
        <p:spPr bwMode="auto">
          <a:xfrm>
            <a:off x="1550988" y="282575"/>
            <a:ext cx="60420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b="1" dirty="0">
                <a:solidFill>
                  <a:schemeClr val="tx2"/>
                </a:solidFill>
                <a:latin typeface="Arial" charset="0"/>
              </a:rPr>
              <a:t>ПРЕДЛОЖЕНИЯ ПО РЕФОРМИРОВАНИЮ </a:t>
            </a:r>
            <a:br>
              <a:rPr lang="ru-RU" altLang="ru-RU" sz="2200" b="1" dirty="0">
                <a:solidFill>
                  <a:schemeClr val="tx2"/>
                </a:solidFill>
                <a:latin typeface="Arial" charset="0"/>
              </a:rPr>
            </a:br>
            <a:r>
              <a:rPr lang="ru-RU" altLang="ru-RU" sz="2200" b="1" dirty="0">
                <a:solidFill>
                  <a:schemeClr val="tx2"/>
                </a:solidFill>
                <a:latin typeface="Arial" charset="0"/>
              </a:rPr>
              <a:t>ЗАКОНОДАТЕЛЬСТВА ОБ ОХРАНЕ ТРУДА</a:t>
            </a:r>
          </a:p>
        </p:txBody>
      </p:sp>
      <p:sp>
        <p:nvSpPr>
          <p:cNvPr id="15364" name="Rectangle 17"/>
          <p:cNvSpPr>
            <a:spLocks noChangeArrowheads="1"/>
          </p:cNvSpPr>
          <p:nvPr/>
        </p:nvSpPr>
        <p:spPr bwMode="auto">
          <a:xfrm>
            <a:off x="71438" y="6475413"/>
            <a:ext cx="16208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</a:rPr>
              <a:t>info@</a:t>
            </a:r>
            <a:r>
              <a:rPr lang="en-US" altLang="ru-RU" sz="1400" b="1">
                <a:solidFill>
                  <a:schemeClr val="bg1"/>
                </a:solidFill>
              </a:rPr>
              <a:t>vosot</a:t>
            </a:r>
            <a:r>
              <a:rPr lang="ru-RU" altLang="ru-RU" sz="1400" b="1">
                <a:solidFill>
                  <a:schemeClr val="bg1"/>
                </a:solidFill>
              </a:rPr>
              <a:t>.ru</a:t>
            </a:r>
          </a:p>
        </p:txBody>
      </p:sp>
      <p:sp>
        <p:nvSpPr>
          <p:cNvPr id="15365" name="Rectangle 17"/>
          <p:cNvSpPr>
            <a:spLocks noChangeArrowheads="1"/>
          </p:cNvSpPr>
          <p:nvPr/>
        </p:nvSpPr>
        <p:spPr bwMode="auto">
          <a:xfrm>
            <a:off x="4476750" y="6475413"/>
            <a:ext cx="4667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</a:rPr>
              <a:t>www.</a:t>
            </a:r>
            <a:r>
              <a:rPr lang="en-US" altLang="ru-RU" sz="1400" b="1">
                <a:solidFill>
                  <a:schemeClr val="bg1"/>
                </a:solidFill>
              </a:rPr>
              <a:t>voacot</a:t>
            </a:r>
            <a:r>
              <a:rPr lang="ru-RU" altLang="ru-RU" sz="1400" b="1">
                <a:solidFill>
                  <a:schemeClr val="bg1"/>
                </a:solidFill>
              </a:rPr>
              <a:t>.ru</a:t>
            </a:r>
          </a:p>
        </p:txBody>
      </p:sp>
      <p:sp>
        <p:nvSpPr>
          <p:cNvPr id="15366" name="Номер слайда 5"/>
          <p:cNvSpPr txBox="1">
            <a:spLocks/>
          </p:cNvSpPr>
          <p:nvPr/>
        </p:nvSpPr>
        <p:spPr bwMode="auto">
          <a:xfrm>
            <a:off x="6553200" y="61658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DABEC3C-B044-40EB-99DB-4DE2618FD7D0}" type="slidenum">
              <a:rPr lang="ru-RU" altLang="ru-RU" sz="1600">
                <a:solidFill>
                  <a:schemeClr val="bg1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 bwMode="auto">
          <a:xfrm>
            <a:off x="252413" y="1196976"/>
            <a:ext cx="8639175" cy="100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ts val="1000"/>
              </a:spcBef>
              <a:buClr>
                <a:srgbClr val="F8F7F3"/>
              </a:buClr>
              <a:buSzPct val="80000"/>
              <a:defRPr/>
            </a:pPr>
            <a:r>
              <a:rPr lang="ru-RU" b="1" dirty="0">
                <a:latin typeface="+mj-lt"/>
              </a:rPr>
              <a:t>В Плане мероприятий </a:t>
            </a:r>
            <a:r>
              <a:rPr lang="ru-RU" dirty="0">
                <a:latin typeface="+mj-lt"/>
              </a:rPr>
              <a:t>по реализации </a:t>
            </a:r>
            <a:r>
              <a:rPr lang="ru-RU" dirty="0" smtClean="0">
                <a:latin typeface="+mj-lt"/>
              </a:rPr>
              <a:t>концепции повышения эффективности обеспечения соблюдения трудового законодательства и иных нормативных правовых актов, содержащих нормы трудового права (2015 - 2020 годы) содержится: </a:t>
            </a:r>
            <a:endParaRPr lang="ru-RU" b="1" i="1" dirty="0" smtClean="0">
              <a:latin typeface="+mj-lt"/>
            </a:endParaRPr>
          </a:p>
        </p:txBody>
      </p:sp>
      <p:sp>
        <p:nvSpPr>
          <p:cNvPr id="12" name="Текст 2"/>
          <p:cNvSpPr txBox="1">
            <a:spLocks/>
          </p:cNvSpPr>
          <p:nvPr/>
        </p:nvSpPr>
        <p:spPr bwMode="auto">
          <a:xfrm>
            <a:off x="1187625" y="2204864"/>
            <a:ext cx="6768752" cy="792088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ts val="1000"/>
              </a:spcBef>
              <a:buClr>
                <a:srgbClr val="F8F7F3"/>
              </a:buClr>
              <a:buSzPct val="80000"/>
              <a:defRPr/>
            </a:pPr>
            <a:r>
              <a:rPr lang="ru-RU" sz="2000" b="1" dirty="0" smtClean="0">
                <a:latin typeface="+mj-lt"/>
              </a:rPr>
              <a:t>Введение системы мер по стимулированию работодателей к улучшению условий труда работников</a:t>
            </a:r>
            <a:endParaRPr lang="ru-RU" sz="2000" b="1" i="1" dirty="0" smtClean="0">
              <a:latin typeface="+mj-lt"/>
            </a:endParaRPr>
          </a:p>
        </p:txBody>
      </p:sp>
      <p:sp>
        <p:nvSpPr>
          <p:cNvPr id="13" name="Текст 2"/>
          <p:cNvSpPr txBox="1">
            <a:spLocks/>
          </p:cNvSpPr>
          <p:nvPr/>
        </p:nvSpPr>
        <p:spPr bwMode="auto">
          <a:xfrm>
            <a:off x="252413" y="3140968"/>
            <a:ext cx="8639175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ts val="1000"/>
              </a:spcBef>
              <a:buClr>
                <a:srgbClr val="F8F7F3"/>
              </a:buClr>
              <a:buSzPct val="80000"/>
              <a:defRPr/>
            </a:pPr>
            <a:r>
              <a:rPr lang="ru-RU" sz="2200" dirty="0" smtClean="0">
                <a:latin typeface="+mj-lt"/>
              </a:rPr>
              <a:t>В настоящее время система мер по стимулированию недостаточна. </a:t>
            </a:r>
            <a:br>
              <a:rPr lang="ru-RU" sz="2200" dirty="0" smtClean="0">
                <a:latin typeface="+mj-lt"/>
              </a:rPr>
            </a:br>
            <a:r>
              <a:rPr lang="ru-RU" sz="2200" dirty="0" smtClean="0">
                <a:latin typeface="+mj-lt"/>
              </a:rPr>
              <a:t>В существующей системе основным механизмом остаются штрафные санкции. Необходимо изменить подход, сделав основным механизмом экономическую мотивацию снижения обязательных платежей в ФСС, </a:t>
            </a:r>
            <a:r>
              <a:rPr lang="ru-RU" sz="2200" dirty="0"/>
              <a:t>Пенсионный </a:t>
            </a:r>
            <a:r>
              <a:rPr lang="ru-RU" sz="2200" dirty="0" smtClean="0"/>
              <a:t>Фонд</a:t>
            </a:r>
            <a:r>
              <a:rPr lang="ru-RU" sz="2200" dirty="0"/>
              <a:t> </a:t>
            </a:r>
            <a:r>
              <a:rPr lang="ru-RU" sz="2200" dirty="0" smtClean="0"/>
              <a:t>для организаций, выполняющих требования охраны труда и улучшающих условия труда работающих</a:t>
            </a:r>
            <a:endParaRPr lang="ru-RU" sz="22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21689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1" descr="D:\ЦОТ\фо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9250"/>
            <a:ext cx="91471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Прямоугольник 1"/>
          <p:cNvSpPr>
            <a:spLocks noChangeArrowheads="1"/>
          </p:cNvSpPr>
          <p:nvPr/>
        </p:nvSpPr>
        <p:spPr bwMode="auto">
          <a:xfrm>
            <a:off x="1550988" y="282575"/>
            <a:ext cx="60420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b="1" dirty="0">
                <a:solidFill>
                  <a:schemeClr val="tx2"/>
                </a:solidFill>
                <a:latin typeface="Arial" charset="0"/>
              </a:rPr>
              <a:t>ПРЕДЛОЖЕНИЯ ПО РЕФОРМИРОВАНИЮ </a:t>
            </a:r>
            <a:br>
              <a:rPr lang="ru-RU" altLang="ru-RU" sz="2200" b="1" dirty="0">
                <a:solidFill>
                  <a:schemeClr val="tx2"/>
                </a:solidFill>
                <a:latin typeface="Arial" charset="0"/>
              </a:rPr>
            </a:br>
            <a:r>
              <a:rPr lang="ru-RU" altLang="ru-RU" sz="2200" b="1" dirty="0">
                <a:solidFill>
                  <a:schemeClr val="tx2"/>
                </a:solidFill>
                <a:latin typeface="Arial" charset="0"/>
              </a:rPr>
              <a:t>ЗАКОНОДАТЕЛЬСТВА ОБ ОХРАНЕ ТРУДА</a:t>
            </a:r>
          </a:p>
        </p:txBody>
      </p:sp>
      <p:sp>
        <p:nvSpPr>
          <p:cNvPr id="15364" name="Rectangle 17"/>
          <p:cNvSpPr>
            <a:spLocks noChangeArrowheads="1"/>
          </p:cNvSpPr>
          <p:nvPr/>
        </p:nvSpPr>
        <p:spPr bwMode="auto">
          <a:xfrm>
            <a:off x="71438" y="6475413"/>
            <a:ext cx="16208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</a:rPr>
              <a:t>info@</a:t>
            </a:r>
            <a:r>
              <a:rPr lang="en-US" altLang="ru-RU" sz="1400" b="1">
                <a:solidFill>
                  <a:schemeClr val="bg1"/>
                </a:solidFill>
              </a:rPr>
              <a:t>vosot</a:t>
            </a:r>
            <a:r>
              <a:rPr lang="ru-RU" altLang="ru-RU" sz="1400" b="1">
                <a:solidFill>
                  <a:schemeClr val="bg1"/>
                </a:solidFill>
              </a:rPr>
              <a:t>.ru</a:t>
            </a:r>
          </a:p>
        </p:txBody>
      </p:sp>
      <p:sp>
        <p:nvSpPr>
          <p:cNvPr id="15365" name="Rectangle 17"/>
          <p:cNvSpPr>
            <a:spLocks noChangeArrowheads="1"/>
          </p:cNvSpPr>
          <p:nvPr/>
        </p:nvSpPr>
        <p:spPr bwMode="auto">
          <a:xfrm>
            <a:off x="4476750" y="6475413"/>
            <a:ext cx="4667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</a:rPr>
              <a:t>www.</a:t>
            </a:r>
            <a:r>
              <a:rPr lang="en-US" altLang="ru-RU" sz="1400" b="1">
                <a:solidFill>
                  <a:schemeClr val="bg1"/>
                </a:solidFill>
              </a:rPr>
              <a:t>voacot</a:t>
            </a:r>
            <a:r>
              <a:rPr lang="ru-RU" altLang="ru-RU" sz="1400" b="1">
                <a:solidFill>
                  <a:schemeClr val="bg1"/>
                </a:solidFill>
              </a:rPr>
              <a:t>.ru</a:t>
            </a:r>
          </a:p>
        </p:txBody>
      </p:sp>
      <p:sp>
        <p:nvSpPr>
          <p:cNvPr id="15366" name="Номер слайда 5"/>
          <p:cNvSpPr txBox="1">
            <a:spLocks/>
          </p:cNvSpPr>
          <p:nvPr/>
        </p:nvSpPr>
        <p:spPr bwMode="auto">
          <a:xfrm>
            <a:off x="6553200" y="61658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DABEC3C-B044-40EB-99DB-4DE2618FD7D0}" type="slidenum">
              <a:rPr lang="ru-RU" altLang="ru-RU" sz="1600">
                <a:solidFill>
                  <a:schemeClr val="bg1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" name="Текст 2"/>
          <p:cNvSpPr txBox="1">
            <a:spLocks/>
          </p:cNvSpPr>
          <p:nvPr/>
        </p:nvSpPr>
        <p:spPr bwMode="auto">
          <a:xfrm>
            <a:off x="4788023" y="1251279"/>
            <a:ext cx="4106421" cy="3346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ts val="1000"/>
              </a:spcBef>
              <a:buClr>
                <a:srgbClr val="F8F7F3"/>
              </a:buClr>
              <a:buSzPct val="80000"/>
              <a:defRPr/>
            </a:pPr>
            <a:r>
              <a:rPr lang="ru-RU" sz="2000" b="1" dirty="0" smtClean="0">
                <a:latin typeface="+mj-lt"/>
              </a:rPr>
              <a:t>По предложению Всероссийского объединения специалистов по охране труда ФСС разработал проект изменений в Правила установления скидок и надбавок к страховым тарифам, которое более чем в 60 раз увеличит количество мотивированных работодателей, которые получат скидку к страховому тарифу.</a:t>
            </a:r>
            <a:endParaRPr lang="ru-RU" sz="2000" b="1" i="1" dirty="0" smtClean="0">
              <a:latin typeface="+mj-lt"/>
            </a:endParaRPr>
          </a:p>
        </p:txBody>
      </p:sp>
      <p:pic>
        <p:nvPicPr>
          <p:cNvPr id="1026" name="Picture 2" descr="C:\Users\ikan\Desktop\Презентация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51609"/>
            <a:ext cx="4365387" cy="3274041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Текст 2"/>
          <p:cNvSpPr txBox="1">
            <a:spLocks/>
          </p:cNvSpPr>
          <p:nvPr/>
        </p:nvSpPr>
        <p:spPr bwMode="auto">
          <a:xfrm>
            <a:off x="971600" y="4739413"/>
            <a:ext cx="7200800" cy="993843"/>
          </a:xfrm>
          <a:prstGeom prst="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ts val="1000"/>
              </a:spcBef>
              <a:buClr>
                <a:srgbClr val="F8F7F3"/>
              </a:buClr>
              <a:buSzPct val="80000"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Процесс утверждения Постановления Правительства затягивается более года !</a:t>
            </a:r>
            <a:endParaRPr lang="ru-RU" sz="2800" b="1" i="1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29834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1" descr="D:\ЦОТ\фо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9250"/>
            <a:ext cx="91471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Прямоугольник 1"/>
          <p:cNvSpPr>
            <a:spLocks noChangeArrowheads="1"/>
          </p:cNvSpPr>
          <p:nvPr/>
        </p:nvSpPr>
        <p:spPr bwMode="auto">
          <a:xfrm>
            <a:off x="1550988" y="282575"/>
            <a:ext cx="60420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b="1" dirty="0">
                <a:solidFill>
                  <a:schemeClr val="tx2"/>
                </a:solidFill>
                <a:latin typeface="Arial" charset="0"/>
              </a:rPr>
              <a:t>ПРЕДЛОЖЕНИЯ ПО РЕФОРМИРОВАНИЮ </a:t>
            </a:r>
            <a:br>
              <a:rPr lang="ru-RU" altLang="ru-RU" sz="2200" b="1" dirty="0">
                <a:solidFill>
                  <a:schemeClr val="tx2"/>
                </a:solidFill>
                <a:latin typeface="Arial" charset="0"/>
              </a:rPr>
            </a:br>
            <a:r>
              <a:rPr lang="ru-RU" altLang="ru-RU" sz="2200" b="1" dirty="0">
                <a:solidFill>
                  <a:schemeClr val="tx2"/>
                </a:solidFill>
                <a:latin typeface="Arial" charset="0"/>
              </a:rPr>
              <a:t>ЗАКОНОДАТЕЛЬСТВА ОБ ОХРАНЕ ТРУДА</a:t>
            </a:r>
          </a:p>
        </p:txBody>
      </p:sp>
      <p:sp>
        <p:nvSpPr>
          <p:cNvPr id="15364" name="Rectangle 17"/>
          <p:cNvSpPr>
            <a:spLocks noChangeArrowheads="1"/>
          </p:cNvSpPr>
          <p:nvPr/>
        </p:nvSpPr>
        <p:spPr bwMode="auto">
          <a:xfrm>
            <a:off x="71438" y="6475413"/>
            <a:ext cx="16208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</a:rPr>
              <a:t>info@</a:t>
            </a:r>
            <a:r>
              <a:rPr lang="en-US" altLang="ru-RU" sz="1400" b="1">
                <a:solidFill>
                  <a:schemeClr val="bg1"/>
                </a:solidFill>
              </a:rPr>
              <a:t>vosot</a:t>
            </a:r>
            <a:r>
              <a:rPr lang="ru-RU" altLang="ru-RU" sz="1400" b="1">
                <a:solidFill>
                  <a:schemeClr val="bg1"/>
                </a:solidFill>
              </a:rPr>
              <a:t>.ru</a:t>
            </a:r>
          </a:p>
        </p:txBody>
      </p:sp>
      <p:sp>
        <p:nvSpPr>
          <p:cNvPr id="15365" name="Rectangle 17"/>
          <p:cNvSpPr>
            <a:spLocks noChangeArrowheads="1"/>
          </p:cNvSpPr>
          <p:nvPr/>
        </p:nvSpPr>
        <p:spPr bwMode="auto">
          <a:xfrm>
            <a:off x="4476750" y="6475413"/>
            <a:ext cx="4667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</a:rPr>
              <a:t>www.</a:t>
            </a:r>
            <a:r>
              <a:rPr lang="en-US" altLang="ru-RU" sz="1400" b="1">
                <a:solidFill>
                  <a:schemeClr val="bg1"/>
                </a:solidFill>
              </a:rPr>
              <a:t>voacot</a:t>
            </a:r>
            <a:r>
              <a:rPr lang="ru-RU" altLang="ru-RU" sz="1400" b="1">
                <a:solidFill>
                  <a:schemeClr val="bg1"/>
                </a:solidFill>
              </a:rPr>
              <a:t>.ru</a:t>
            </a:r>
          </a:p>
        </p:txBody>
      </p:sp>
      <p:sp>
        <p:nvSpPr>
          <p:cNvPr id="15366" name="Номер слайда 5"/>
          <p:cNvSpPr txBox="1">
            <a:spLocks/>
          </p:cNvSpPr>
          <p:nvPr/>
        </p:nvSpPr>
        <p:spPr bwMode="auto">
          <a:xfrm>
            <a:off x="6553200" y="61658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DABEC3C-B044-40EB-99DB-4DE2618FD7D0}" type="slidenum">
              <a:rPr lang="ru-RU" altLang="ru-RU" sz="1600">
                <a:solidFill>
                  <a:schemeClr val="bg1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" name="Текст 2"/>
          <p:cNvSpPr txBox="1">
            <a:spLocks/>
          </p:cNvSpPr>
          <p:nvPr/>
        </p:nvSpPr>
        <p:spPr bwMode="auto">
          <a:xfrm>
            <a:off x="5076055" y="1268760"/>
            <a:ext cx="3672407" cy="993843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ts val="1000"/>
              </a:spcBef>
              <a:buClr>
                <a:srgbClr val="F8F7F3"/>
              </a:buClr>
              <a:buSzPct val="80000"/>
              <a:defRPr/>
            </a:pPr>
            <a:r>
              <a:rPr lang="ru-RU" sz="2000" b="1" dirty="0" smtClean="0">
                <a:latin typeface="+mj-lt"/>
              </a:rPr>
              <a:t>Необходимо </a:t>
            </a:r>
            <a:r>
              <a:rPr lang="ru-RU" sz="2000" b="1" dirty="0">
                <a:latin typeface="+mj-lt"/>
              </a:rPr>
              <a:t>продолжить работу по </a:t>
            </a:r>
            <a:r>
              <a:rPr lang="ru-RU" sz="2000" b="1" dirty="0" smtClean="0">
                <a:latin typeface="+mj-lt"/>
              </a:rPr>
              <a:t>совершенствованию </a:t>
            </a:r>
            <a:r>
              <a:rPr lang="ru-RU" sz="2000" b="1" dirty="0">
                <a:latin typeface="+mj-lt"/>
              </a:rPr>
              <a:t>системы экономических стимулов работодателей, выполняющих требования по охране труда и улучшающих условия труда работников </a:t>
            </a:r>
            <a:endParaRPr lang="ru-RU" sz="2000" b="1" i="1" dirty="0" smtClean="0"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1124745"/>
            <a:ext cx="4728393" cy="34383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" name="Текст 2"/>
          <p:cNvSpPr txBox="1">
            <a:spLocks/>
          </p:cNvSpPr>
          <p:nvPr/>
        </p:nvSpPr>
        <p:spPr bwMode="auto">
          <a:xfrm>
            <a:off x="323528" y="4960197"/>
            <a:ext cx="8498908" cy="1176111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ts val="1000"/>
              </a:spcBef>
              <a:buClr>
                <a:srgbClr val="F8F7F3"/>
              </a:buClr>
              <a:buSzPct val="80000"/>
              <a:defRPr/>
            </a:pPr>
            <a:r>
              <a:rPr lang="ru-RU" sz="1600" b="1" dirty="0">
                <a:latin typeface="+mj-lt"/>
              </a:rPr>
              <a:t>Внести изменения в Методику расчета скидок и надбавок к страховым тарифам на обязательное социальное страхование от несчастных случаев на производстве и профессиональных </a:t>
            </a:r>
            <a:r>
              <a:rPr lang="ru-RU" sz="1600" b="1" dirty="0" smtClean="0">
                <a:latin typeface="+mj-lt"/>
              </a:rPr>
              <a:t>заболеваний, </a:t>
            </a:r>
            <a:r>
              <a:rPr lang="ru-RU" sz="1600" b="1" dirty="0">
                <a:latin typeface="+mj-lt"/>
              </a:rPr>
              <a:t>устанавливающие зависимость скидок и надбавок от класса вредных и (или) опасных условий труда на рабочих местах (3.1, 3.2, 3.3, 3.4 и 4)</a:t>
            </a:r>
          </a:p>
        </p:txBody>
      </p:sp>
    </p:spTree>
    <p:extLst>
      <p:ext uri="{BB962C8B-B14F-4D97-AF65-F5344CB8AC3E}">
        <p14:creationId xmlns:p14="http://schemas.microsoft.com/office/powerpoint/2010/main" val="32014755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1" descr="D:\ЦОТ\фон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9250"/>
            <a:ext cx="91471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Прямоугольник 1"/>
          <p:cNvSpPr>
            <a:spLocks noChangeArrowheads="1"/>
          </p:cNvSpPr>
          <p:nvPr/>
        </p:nvSpPr>
        <p:spPr bwMode="auto">
          <a:xfrm>
            <a:off x="1550988" y="282575"/>
            <a:ext cx="60420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200" b="1" dirty="0">
                <a:solidFill>
                  <a:schemeClr val="tx2"/>
                </a:solidFill>
                <a:latin typeface="Arial" charset="0"/>
              </a:rPr>
              <a:t>ПРЕДЛОЖЕНИЯ ПО РЕФОРМИРОВАНИЮ </a:t>
            </a:r>
            <a:br>
              <a:rPr lang="ru-RU" altLang="ru-RU" sz="2200" b="1" dirty="0">
                <a:solidFill>
                  <a:schemeClr val="tx2"/>
                </a:solidFill>
                <a:latin typeface="Arial" charset="0"/>
              </a:rPr>
            </a:br>
            <a:r>
              <a:rPr lang="ru-RU" altLang="ru-RU" sz="2200" b="1" dirty="0">
                <a:solidFill>
                  <a:schemeClr val="tx2"/>
                </a:solidFill>
                <a:latin typeface="Arial" charset="0"/>
              </a:rPr>
              <a:t>ЗАКОНОДАТЕЛЬСТВА ОБ ОХРАНЕ ТРУДА</a:t>
            </a:r>
          </a:p>
        </p:txBody>
      </p:sp>
      <p:sp>
        <p:nvSpPr>
          <p:cNvPr id="15364" name="Rectangle 17"/>
          <p:cNvSpPr>
            <a:spLocks noChangeArrowheads="1"/>
          </p:cNvSpPr>
          <p:nvPr/>
        </p:nvSpPr>
        <p:spPr bwMode="auto">
          <a:xfrm>
            <a:off x="71438" y="6475413"/>
            <a:ext cx="16208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</a:rPr>
              <a:t>info@</a:t>
            </a:r>
            <a:r>
              <a:rPr lang="en-US" altLang="ru-RU" sz="1400" b="1">
                <a:solidFill>
                  <a:schemeClr val="bg1"/>
                </a:solidFill>
              </a:rPr>
              <a:t>vosot</a:t>
            </a:r>
            <a:r>
              <a:rPr lang="ru-RU" altLang="ru-RU" sz="1400" b="1">
                <a:solidFill>
                  <a:schemeClr val="bg1"/>
                </a:solidFill>
              </a:rPr>
              <a:t>.ru</a:t>
            </a:r>
          </a:p>
        </p:txBody>
      </p:sp>
      <p:sp>
        <p:nvSpPr>
          <p:cNvPr id="15365" name="Rectangle 17"/>
          <p:cNvSpPr>
            <a:spLocks noChangeArrowheads="1"/>
          </p:cNvSpPr>
          <p:nvPr/>
        </p:nvSpPr>
        <p:spPr bwMode="auto">
          <a:xfrm>
            <a:off x="4476750" y="6475413"/>
            <a:ext cx="4667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bg1"/>
                </a:solidFill>
              </a:rPr>
              <a:t>www.</a:t>
            </a:r>
            <a:r>
              <a:rPr lang="en-US" altLang="ru-RU" sz="1400" b="1">
                <a:solidFill>
                  <a:schemeClr val="bg1"/>
                </a:solidFill>
              </a:rPr>
              <a:t>voacot</a:t>
            </a:r>
            <a:r>
              <a:rPr lang="ru-RU" altLang="ru-RU" sz="1400" b="1">
                <a:solidFill>
                  <a:schemeClr val="bg1"/>
                </a:solidFill>
              </a:rPr>
              <a:t>.ru</a:t>
            </a:r>
          </a:p>
        </p:txBody>
      </p:sp>
      <p:sp>
        <p:nvSpPr>
          <p:cNvPr id="15366" name="Номер слайда 5"/>
          <p:cNvSpPr txBox="1">
            <a:spLocks/>
          </p:cNvSpPr>
          <p:nvPr/>
        </p:nvSpPr>
        <p:spPr bwMode="auto">
          <a:xfrm>
            <a:off x="6553200" y="616585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DABEC3C-B044-40EB-99DB-4DE2618FD7D0}" type="slidenum">
              <a:rPr lang="ru-RU" altLang="ru-RU" sz="1600">
                <a:solidFill>
                  <a:schemeClr val="bg1"/>
                </a:solidFill>
                <a:latin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6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03253" y="980728"/>
            <a:ext cx="79374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Влияние класса условий труда </a:t>
            </a:r>
            <a:r>
              <a:rPr lang="ru-RU" sz="2800" b="1" dirty="0"/>
              <a:t>на размер скидки: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391428"/>
              </p:ext>
            </p:extLst>
          </p:nvPr>
        </p:nvGraphicFramePr>
        <p:xfrm>
          <a:off x="457200" y="1673573"/>
          <a:ext cx="8229600" cy="31235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9782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действующей Методике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Предложение ВОСОТ</a:t>
                      </a:r>
                      <a:endParaRPr lang="ru-RU" sz="18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9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Класс 3.1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0,5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Класс 3.2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0,4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Класс 3.3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0,3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Класс 3.4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0,2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Класс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0,1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Не проведена СОУТ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Текст 2"/>
          <p:cNvSpPr txBox="1">
            <a:spLocks/>
          </p:cNvSpPr>
          <p:nvPr/>
        </p:nvSpPr>
        <p:spPr bwMode="auto">
          <a:xfrm>
            <a:off x="323528" y="4960197"/>
            <a:ext cx="8498908" cy="1205653"/>
          </a:xfrm>
          <a:prstGeom prst="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ts val="1000"/>
              </a:spcBef>
              <a:buClr>
                <a:srgbClr val="F8F7F3"/>
              </a:buClr>
              <a:buSzPct val="80000"/>
              <a:defRPr/>
            </a:pPr>
            <a:r>
              <a:rPr lang="ru-RU" sz="2400" b="1" dirty="0" smtClean="0">
                <a:latin typeface="+mj-lt"/>
              </a:rPr>
              <a:t>Предложение ВОСОТ: реальная финансовая выгода для работодателей, проводящих специальную оценку условий труда и стимул для работы по  снижению класса вредности</a:t>
            </a:r>
            <a:endParaRPr lang="ru-RU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18820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1535</TotalTime>
  <Words>1998</Words>
  <Application>Microsoft Office PowerPoint</Application>
  <PresentationFormat>Экран (4:3)</PresentationFormat>
  <Paragraphs>222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ikan</dc:creator>
  <cp:lastModifiedBy>ikan</cp:lastModifiedBy>
  <cp:revision>27</cp:revision>
  <cp:lastPrinted>2016-12-11T13:32:30Z</cp:lastPrinted>
  <dcterms:created xsi:type="dcterms:W3CDTF">2016-12-10T10:21:39Z</dcterms:created>
  <dcterms:modified xsi:type="dcterms:W3CDTF">2016-12-12T07:15:42Z</dcterms:modified>
</cp:coreProperties>
</file>